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626" autoAdjust="0"/>
  </p:normalViewPr>
  <p:slideViewPr>
    <p:cSldViewPr snapToGrid="0">
      <p:cViewPr varScale="1">
        <p:scale>
          <a:sx n="86" d="100"/>
          <a:sy n="86" d="100"/>
        </p:scale>
        <p:origin x="1752" y="58"/>
      </p:cViewPr>
      <p:guideLst>
        <p:guide orient="horz" pos="217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D40E4-010E-486E-8122-8A6BC7BE3A70}" type="datetimeFigureOut">
              <a:rPr lang="en-US" smtClean="0"/>
              <a:t>5/18/2021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3EC67-A7EE-4B9E-A0D7-4B3D7E9913F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quick run-through of the data and variables we used in the MIP model.</a:t>
            </a:r>
          </a:p>
          <a:p>
            <a:r>
              <a:rPr lang="en-US" dirty="0"/>
              <a:t>We made slight changes in the notation for clients, where big N represents n clients, indexed from 2 to n+1.</a:t>
            </a:r>
          </a:p>
          <a:p>
            <a:r>
              <a:rPr lang="en-US" dirty="0"/>
              <a:t>N prime represents the set of n+1 locations, including 14HS which is represented by index 1.</a:t>
            </a:r>
          </a:p>
          <a:p>
            <a:endParaRPr lang="en-US" dirty="0"/>
          </a:p>
          <a:p>
            <a:r>
              <a:rPr lang="en-US" dirty="0"/>
              <a:t>For the variables, we have </a:t>
            </a:r>
            <a:r>
              <a:rPr lang="en-US" dirty="0" err="1"/>
              <a:t>x_ijk</a:t>
            </a:r>
            <a:r>
              <a:rPr lang="en-US" dirty="0"/>
              <a:t> equal to 1 if provider k travels from location </a:t>
            </a:r>
            <a:r>
              <a:rPr lang="en-US" dirty="0" err="1"/>
              <a:t>i</a:t>
            </a:r>
            <a:r>
              <a:rPr lang="en-US" dirty="0"/>
              <a:t> to location j, 0 otherwise.</a:t>
            </a:r>
          </a:p>
          <a:p>
            <a:r>
              <a:rPr lang="en-US" dirty="0"/>
              <a:t>We have a potential variable associated with each location for each provider to be used in subtour-elimination constraints.</a:t>
            </a:r>
          </a:p>
        </p:txBody>
      </p:sp>
      <p:sp>
        <p:nvSpPr>
          <p:cNvPr id="4" name="Slide Number Placeholder 3"/>
          <p:cNvSpPr>
            <a:spLocks noGrp="1"/>
          </p:cNvSpPr>
          <p:nvPr>
            <p:ph type="sldNum" sz="quarter" idx="5"/>
          </p:nvPr>
        </p:nvSpPr>
        <p:spPr/>
        <p:txBody>
          <a:bodyPr/>
          <a:lstStyle/>
          <a:p>
            <a:fld id="{00DEC546-ABBD-4C49-9834-A2ED9FDBE421}" type="slidenum">
              <a:rPr lang="en-US" smtClean="0"/>
              <a:t>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a:t>I</a:t>
                </a:r>
                <a:r>
                  <a:rPr lang="zh-CN" altLang="en-US" dirty="0"/>
                  <a:t> </a:t>
                </a:r>
                <a:r>
                  <a:rPr lang="en-US" altLang="zh-CN" dirty="0"/>
                  <a:t>will</a:t>
                </a:r>
                <a:r>
                  <a:rPr lang="zh-CN" altLang="en-US" dirty="0"/>
                  <a:t> </a:t>
                </a:r>
                <a:r>
                  <a:rPr lang="en-US" altLang="zh-CN" dirty="0"/>
                  <a:t>introduce</a:t>
                </a:r>
                <a:r>
                  <a:rPr lang="zh-CN" altLang="en-US" dirty="0"/>
                  <a:t> </a:t>
                </a:r>
                <a:r>
                  <a:rPr lang="en-US" altLang="zh-CN" dirty="0"/>
                  <a:t>some</a:t>
                </a:r>
                <a:r>
                  <a:rPr lang="zh-CN" altLang="en-US" dirty="0"/>
                  <a:t> </a:t>
                </a:r>
                <a:r>
                  <a:rPr lang="en-US" altLang="zh-CN" dirty="0"/>
                  <a:t>interesting</a:t>
                </a:r>
                <a:r>
                  <a:rPr lang="zh-CN" altLang="en-US" dirty="0"/>
                  <a:t> </a:t>
                </a:r>
                <a:r>
                  <a:rPr lang="en-US" altLang="zh-CN" dirty="0"/>
                  <a:t>constraints</a:t>
                </a:r>
                <a:r>
                  <a:rPr lang="zh-CN" altLang="en-US" dirty="0"/>
                  <a:t> </a:t>
                </a:r>
                <a:r>
                  <a:rPr lang="en-US" altLang="zh-CN" dirty="0"/>
                  <a:t>here.</a:t>
                </a:r>
                <a:r>
                  <a:rPr lang="zh-CN" altLang="en-US" dirty="0"/>
                  <a:t> </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altLang="zh-CN" sz="1200" dirty="0"/>
                  <a:t>There</a:t>
                </a:r>
                <a:r>
                  <a:rPr lang="zh-CN" altLang="en-US" sz="1200" dirty="0"/>
                  <a:t> </a:t>
                </a:r>
                <a:r>
                  <a:rPr lang="en-US" altLang="zh-CN" sz="1200" dirty="0"/>
                  <a:t>are</a:t>
                </a:r>
                <a:r>
                  <a:rPr lang="zh-CN" altLang="en-US" sz="1200" dirty="0"/>
                  <a:t> </a:t>
                </a:r>
                <a:r>
                  <a:rPr lang="en-US" altLang="zh-CN" sz="1200" dirty="0"/>
                  <a:t>2</a:t>
                </a:r>
                <a:r>
                  <a:rPr lang="zh-CN" altLang="en-US" sz="1200" dirty="0"/>
                  <a:t> </a:t>
                </a:r>
                <a:r>
                  <a:rPr lang="en-US" altLang="zh-CN" sz="1200" dirty="0"/>
                  <a:t>conditions</a:t>
                </a:r>
                <a:r>
                  <a:rPr lang="zh-CN" altLang="en-US" sz="1200" dirty="0"/>
                  <a:t> </a:t>
                </a:r>
                <a:r>
                  <a:rPr lang="en-US" altLang="zh-CN" sz="1200" dirty="0"/>
                  <a:t>in</a:t>
                </a:r>
                <a:r>
                  <a:rPr lang="zh-CN" altLang="en-US" sz="1200" dirty="0"/>
                  <a:t> </a:t>
                </a:r>
                <a:r>
                  <a:rPr lang="en-US" altLang="zh-CN" sz="1200" dirty="0"/>
                  <a:t>this</a:t>
                </a:r>
                <a:r>
                  <a:rPr lang="zh-CN" altLang="en-US" sz="1200" dirty="0"/>
                  <a:t> </a:t>
                </a:r>
                <a:r>
                  <a:rPr lang="en-US" altLang="zh-CN" sz="1200" dirty="0"/>
                  <a:t>model.</a:t>
                </a:r>
                <a:r>
                  <a:rPr lang="zh-CN" altLang="en-US" sz="1200" dirty="0"/>
                  <a:t> </a:t>
                </a:r>
                <a:r>
                  <a:rPr lang="en-US" altLang="zh-CN" sz="1200" dirty="0"/>
                  <a:t>The</a:t>
                </a:r>
                <a:r>
                  <a:rPr lang="zh-CN" altLang="en-US" sz="1200" dirty="0"/>
                  <a:t> </a:t>
                </a:r>
                <a:r>
                  <a:rPr lang="en-US" altLang="zh-CN" sz="1200" dirty="0"/>
                  <a:t>first</a:t>
                </a:r>
                <a:r>
                  <a:rPr lang="zh-CN" altLang="en-US" sz="1200" dirty="0"/>
                  <a:t> </a:t>
                </a:r>
                <a:r>
                  <a:rPr lang="en-US" altLang="zh-CN" sz="1200" dirty="0"/>
                  <a:t>one</a:t>
                </a:r>
                <a:r>
                  <a:rPr lang="zh-CN" altLang="en-US" sz="1200" dirty="0"/>
                  <a:t> </a:t>
                </a:r>
                <a:r>
                  <a:rPr lang="en-US" altLang="zh-CN" sz="1200" dirty="0"/>
                  <a:t>is</a:t>
                </a:r>
                <a:r>
                  <a:rPr lang="zh-CN" altLang="en-US" sz="1200" dirty="0"/>
                  <a:t> </a:t>
                </a:r>
                <a:r>
                  <a:rPr lang="en-US" altLang="zh-CN" sz="1200" dirty="0"/>
                  <a:t>one</a:t>
                </a:r>
                <a:r>
                  <a:rPr lang="zh-CN" altLang="en-US" sz="1200" dirty="0"/>
                  <a:t> </a:t>
                </a:r>
                <a:r>
                  <a:rPr lang="en-US" altLang="zh-CN" sz="1200" dirty="0"/>
                  <a:t>provider</a:t>
                </a:r>
                <a:r>
                  <a:rPr lang="zh-CN" altLang="en-US" sz="1200" dirty="0"/>
                  <a:t> </a:t>
                </a:r>
                <a:r>
                  <a:rPr lang="en-US" altLang="zh-CN" sz="1200" dirty="0"/>
                  <a:t>arrives</a:t>
                </a:r>
                <a:r>
                  <a:rPr lang="zh-CN" altLang="en-US" sz="1200" dirty="0"/>
                  <a:t> </a:t>
                </a:r>
                <a:r>
                  <a:rPr lang="en-US" altLang="zh-CN" sz="1200" dirty="0"/>
                  <a:t>on</a:t>
                </a:r>
                <a:r>
                  <a:rPr lang="zh-CN" altLang="en-US" sz="1200" dirty="0"/>
                  <a:t> </a:t>
                </a:r>
                <a:r>
                  <a:rPr lang="en-US" altLang="zh-CN" sz="1200" dirty="0"/>
                  <a:t>or</a:t>
                </a:r>
                <a:r>
                  <a:rPr lang="zh-CN" altLang="en-US" sz="1200" dirty="0"/>
                  <a:t> </a:t>
                </a:r>
                <a:r>
                  <a:rPr lang="en-US" altLang="zh-CN" sz="1200" dirty="0"/>
                  <a:t>before</a:t>
                </a:r>
                <a:r>
                  <a:rPr lang="zh-CN" altLang="en-US" sz="1200" dirty="0"/>
                  <a:t> </a:t>
                </a:r>
                <a:r>
                  <a:rPr lang="en-US" altLang="zh-CN" sz="1200" dirty="0"/>
                  <a:t>the</a:t>
                </a:r>
                <a:r>
                  <a:rPr lang="zh-CN" altLang="en-US" sz="1200" dirty="0"/>
                  <a:t> </a:t>
                </a:r>
                <a:r>
                  <a:rPr lang="en-US" altLang="zh-CN" sz="1200" dirty="0"/>
                  <a:t>start</a:t>
                </a:r>
                <a:r>
                  <a:rPr lang="zh-CN" altLang="en-US" sz="1200" dirty="0"/>
                  <a:t> </a:t>
                </a:r>
                <a:r>
                  <a:rPr lang="en-US" altLang="zh-CN" sz="1200" dirty="0"/>
                  <a:t>time</a:t>
                </a:r>
                <a:r>
                  <a:rPr lang="zh-CN" altLang="en-US" sz="1200" dirty="0"/>
                  <a:t> </a:t>
                </a:r>
                <a:r>
                  <a:rPr lang="en-US" altLang="zh-CN" sz="1200" dirty="0"/>
                  <a:t>and</a:t>
                </a:r>
                <a:r>
                  <a:rPr lang="zh-CN" altLang="en-US" sz="1200" dirty="0"/>
                  <a:t> </a:t>
                </a:r>
                <a:r>
                  <a:rPr lang="en-US" altLang="zh-CN" sz="1200" dirty="0"/>
                  <a:t>another</a:t>
                </a:r>
                <a:r>
                  <a:rPr lang="zh-CN" altLang="en-US" sz="1200" dirty="0"/>
                  <a:t> </a:t>
                </a:r>
                <a:r>
                  <a:rPr lang="en-US" altLang="zh-CN" sz="1200" dirty="0"/>
                  <a:t>is</a:t>
                </a:r>
                <a:r>
                  <a:rPr lang="zh-CN" altLang="en-US" sz="1200" dirty="0"/>
                  <a:t> </a:t>
                </a:r>
                <a:r>
                  <a:rPr lang="en-US" altLang="zh-CN" sz="1200" dirty="0"/>
                  <a:t>the</a:t>
                </a:r>
                <a:r>
                  <a:rPr lang="zh-CN" altLang="en-US" sz="1200" dirty="0"/>
                  <a:t> </a:t>
                </a:r>
                <a:r>
                  <a:rPr lang="en-US" altLang="zh-CN" sz="1200" dirty="0"/>
                  <a:t>provider</a:t>
                </a:r>
                <a:r>
                  <a:rPr lang="zh-CN" altLang="en-US" sz="1200" dirty="0"/>
                  <a:t> </a:t>
                </a:r>
                <a:r>
                  <a:rPr lang="en-US" altLang="zh-CN" sz="1200" dirty="0"/>
                  <a:t>arrives</a:t>
                </a:r>
                <a:r>
                  <a:rPr lang="zh-CN" altLang="en-US" sz="1200" dirty="0"/>
                  <a:t> </a:t>
                </a:r>
                <a:r>
                  <a:rPr lang="en-US" altLang="zh-CN" sz="1200" dirty="0"/>
                  <a:t>after</a:t>
                </a:r>
                <a:r>
                  <a:rPr lang="zh-CN" altLang="en-US" sz="1200" dirty="0"/>
                  <a:t> </a:t>
                </a:r>
                <a:r>
                  <a:rPr lang="en-US" altLang="zh-CN" sz="1200" dirty="0"/>
                  <a:t>the</a:t>
                </a:r>
                <a:r>
                  <a:rPr lang="zh-CN" altLang="en-US" sz="1200" dirty="0"/>
                  <a:t> </a:t>
                </a:r>
                <a:r>
                  <a:rPr lang="en-US" altLang="zh-CN" sz="1200" dirty="0"/>
                  <a:t>start</a:t>
                </a:r>
                <a:r>
                  <a:rPr lang="zh-CN" altLang="en-US" sz="1200" dirty="0"/>
                  <a:t> </a:t>
                </a:r>
                <a:r>
                  <a:rPr lang="en-US" altLang="zh-CN" sz="1200" dirty="0"/>
                  <a:t>time.</a:t>
                </a:r>
                <a:r>
                  <a:rPr lang="zh-CN" altLang="en-US" sz="1200" dirty="0"/>
                  <a:t> </a:t>
                </a:r>
                <a:r>
                  <a:rPr lang="en-US" altLang="zh-CN" sz="1200" dirty="0"/>
                  <a:t>Only</a:t>
                </a:r>
                <a:r>
                  <a:rPr lang="zh-CN" altLang="en-US" sz="1200" dirty="0"/>
                  <a:t> </a:t>
                </a:r>
                <a:r>
                  <a:rPr lang="en-US" altLang="zh-CN" sz="1200" dirty="0"/>
                  <a:t>one</a:t>
                </a:r>
                <a:r>
                  <a:rPr lang="zh-CN" altLang="en-US" sz="1200" dirty="0"/>
                  <a:t> </a:t>
                </a:r>
                <a:r>
                  <a:rPr lang="en-US" altLang="zh-CN" sz="1200" dirty="0"/>
                  <a:t>of</a:t>
                </a:r>
                <a:r>
                  <a:rPr lang="zh-CN" altLang="en-US" sz="1200" dirty="0"/>
                  <a:t> </a:t>
                </a:r>
                <a:r>
                  <a:rPr lang="en-US" altLang="zh-CN" sz="1200" dirty="0"/>
                  <a:t>them</a:t>
                </a:r>
                <a:r>
                  <a:rPr lang="zh-CN" altLang="en-US" sz="1200" dirty="0"/>
                  <a:t> </a:t>
                </a:r>
                <a:r>
                  <a:rPr lang="en-US" altLang="zh-CN" sz="1200" dirty="0"/>
                  <a:t>can</a:t>
                </a:r>
                <a:r>
                  <a:rPr lang="zh-CN" altLang="en-US" sz="1200" dirty="0"/>
                  <a:t> </a:t>
                </a:r>
                <a:r>
                  <a:rPr lang="en-US" altLang="zh-CN" sz="1200" dirty="0"/>
                  <a:t>happen.</a:t>
                </a: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altLang="zh-CN" sz="1200" dirty="0"/>
                  <a:t>The actual departure time of</a:t>
                </a:r>
                <a:r>
                  <a:rPr lang="zh-CN" altLang="en-US" sz="1200" dirty="0"/>
                  <a:t> </a:t>
                </a:r>
                <a:r>
                  <a:rPr lang="en-US" altLang="zh-CN" sz="1200" dirty="0"/>
                  <a:t>each</a:t>
                </a:r>
                <a:r>
                  <a:rPr lang="zh-CN" altLang="en-US" sz="1200" dirty="0"/>
                  <a:t> </a:t>
                </a:r>
                <a:r>
                  <a:rPr lang="en-US" altLang="zh-CN" sz="1200" dirty="0"/>
                  <a:t>provider</a:t>
                </a:r>
                <a:r>
                  <a:rPr lang="zh-CN" altLang="en-US" sz="1200" dirty="0"/>
                  <a:t> </a:t>
                </a:r>
                <a:r>
                  <a:rPr lang="en-US" altLang="zh-CN" sz="1200" dirty="0"/>
                  <a:t>from the</a:t>
                </a:r>
                <a:r>
                  <a:rPr lang="zh-CN" altLang="en-US" sz="1200" dirty="0"/>
                  <a:t> </a:t>
                </a:r>
                <a:r>
                  <a:rPr lang="en-US" altLang="zh-CN" sz="1200" dirty="0"/>
                  <a:t>depot is its earliest available time.</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3.</a:t>
                </a:r>
                <a:r>
                  <a:rPr lang="zh-CN" altLang="en-US" sz="1200" dirty="0"/>
                  <a:t> </a:t>
                </a:r>
                <a:r>
                  <a:rPr lang="en-US" altLang="zh-CN" sz="1200" dirty="0"/>
                  <a:t>The departure time of provider </a:t>
                </a:r>
                <a14:m>
                  <m:oMath xmlns:m="http://schemas.openxmlformats.org/officeDocument/2006/math">
                    <m:r>
                      <a:rPr lang="en-US" altLang="zh-CN" sz="1200" b="1" i="1" dirty="0" smtClean="0">
                        <a:latin typeface="Cambria Math" panose="02040503050406030204" pitchFamily="18" charset="0"/>
                      </a:rPr>
                      <m:t>𝒌</m:t>
                    </m:r>
                  </m:oMath>
                </a14:m>
                <a:r>
                  <a:rPr lang="en-US" altLang="zh-CN" sz="1200" dirty="0"/>
                  <a:t> from client </a:t>
                </a:r>
                <a14:m>
                  <m:oMath xmlns:m="http://schemas.openxmlformats.org/officeDocument/2006/math">
                    <m:r>
                      <a:rPr lang="en-US" altLang="zh-CN" sz="1200" b="1" i="1" dirty="0" smtClean="0">
                        <a:latin typeface="Cambria Math" panose="02040503050406030204" pitchFamily="18" charset="0"/>
                      </a:rPr>
                      <m:t>𝒊</m:t>
                    </m:r>
                  </m:oMath>
                </a14:m>
                <a:r>
                  <a:rPr lang="en-US" altLang="zh-CN" sz="1200" dirty="0"/>
                  <a:t> to </a:t>
                </a:r>
                <a14:m>
                  <m:oMath xmlns:m="http://schemas.openxmlformats.org/officeDocument/2006/math">
                    <m:r>
                      <a:rPr lang="en-US" altLang="zh-CN" sz="1200" b="1" i="1" dirty="0" smtClean="0">
                        <a:latin typeface="Cambria Math" panose="02040503050406030204" pitchFamily="18" charset="0"/>
                      </a:rPr>
                      <m:t>𝒋</m:t>
                    </m:r>
                  </m:oMath>
                </a14:m>
                <a:r>
                  <a:rPr lang="en-US" altLang="zh-CN" sz="1200" dirty="0"/>
                  <a:t> is the sum of client available time, late hours and service duration at client</a:t>
                </a:r>
                <a:r>
                  <a:rPr lang="en-US" altLang="zh-CN" sz="1200" b="1" dirty="0">
                    <a:solidFill>
                      <a:prstClr val="black"/>
                    </a:solidFill>
                  </a:rPr>
                  <a:t> </a:t>
                </a:r>
                <a14:m>
                  <m:oMath xmlns:m="http://schemas.openxmlformats.org/officeDocument/2006/math">
                    <m:r>
                      <a:rPr lang="en-US" altLang="zh-CN" sz="1200" b="1" i="1" dirty="0">
                        <a:solidFill>
                          <a:prstClr val="black"/>
                        </a:solidFill>
                        <a:latin typeface="Cambria Math" panose="02040503050406030204" pitchFamily="18" charset="0"/>
                      </a:rPr>
                      <m:t>𝒊</m:t>
                    </m:r>
                  </m:oMath>
                </a14:m>
                <a:r>
                  <a:rPr lang="en-US" altLang="zh-CN" sz="1200" dirty="0"/>
                  <a: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4.</a:t>
                </a:r>
                <a:r>
                  <a:rPr lang="zh-CN" altLang="en-US" sz="1200" dirty="0"/>
                  <a:t> </a:t>
                </a:r>
                <a:r>
                  <a:rPr lang="en-US" altLang="zh-CN" sz="1200" dirty="0"/>
                  <a:t>Shows</a:t>
                </a:r>
                <a:r>
                  <a:rPr lang="zh-CN" altLang="en-US" sz="1200" dirty="0"/>
                  <a:t> </a:t>
                </a:r>
                <a:r>
                  <a:rPr lang="en-US" altLang="zh-CN" sz="1200" dirty="0"/>
                  <a:t>two</a:t>
                </a:r>
                <a:r>
                  <a:rPr lang="zh-CN" altLang="en-US" sz="1200" dirty="0"/>
                  <a:t> </a:t>
                </a:r>
                <a:r>
                  <a:rPr lang="en-US" altLang="zh-CN" sz="1200" dirty="0"/>
                  <a:t>ways</a:t>
                </a:r>
                <a:r>
                  <a:rPr lang="zh-CN" altLang="en-US" sz="1200" dirty="0"/>
                  <a:t> </a:t>
                </a:r>
                <a:r>
                  <a:rPr lang="en-US" altLang="zh-CN" sz="1200" dirty="0"/>
                  <a:t>to</a:t>
                </a:r>
                <a:r>
                  <a:rPr lang="zh-CN" altLang="en-US" sz="1200" dirty="0"/>
                  <a:t> </a:t>
                </a:r>
                <a:r>
                  <a:rPr lang="en-US" altLang="zh-CN" sz="1200" dirty="0"/>
                  <a:t>represent</a:t>
                </a:r>
                <a:r>
                  <a:rPr lang="zh-CN" altLang="en-US" sz="1200" dirty="0"/>
                  <a:t> </a:t>
                </a:r>
                <a:r>
                  <a:rPr lang="en-US" altLang="zh-CN" sz="1200" dirty="0"/>
                  <a:t>the</a:t>
                </a:r>
                <a:r>
                  <a:rPr lang="zh-CN" altLang="en-US" sz="1200" dirty="0"/>
                  <a:t> </a:t>
                </a:r>
                <a:r>
                  <a:rPr lang="en-US" altLang="zh-CN" sz="1200" dirty="0"/>
                  <a:t>actual</a:t>
                </a:r>
                <a:r>
                  <a:rPr lang="zh-CN" altLang="en-US" sz="1200" dirty="0"/>
                  <a:t> </a:t>
                </a:r>
                <a:r>
                  <a:rPr lang="en-US" altLang="zh-CN" sz="1200" dirty="0"/>
                  <a:t>arrival</a:t>
                </a:r>
                <a:r>
                  <a:rPr lang="zh-CN" altLang="en-US" sz="1200" dirty="0"/>
                  <a:t> </a:t>
                </a:r>
                <a:r>
                  <a:rPr lang="en-US" altLang="zh-CN" sz="1200" dirty="0"/>
                  <a:t>time</a:t>
                </a:r>
                <a:r>
                  <a:rPr lang="zh-CN" altLang="en-US" sz="1200" dirty="0"/>
                  <a:t> </a:t>
                </a:r>
                <a:r>
                  <a:rPr lang="en-US" altLang="zh-CN" sz="1200" dirty="0"/>
                  <a:t>at</a:t>
                </a:r>
                <a:r>
                  <a:rPr lang="zh-CN" altLang="en-US" sz="1200" dirty="0"/>
                  <a:t> </a:t>
                </a:r>
                <a:r>
                  <a:rPr lang="en-US" altLang="zh-CN" sz="1200" dirty="0"/>
                  <a:t>client</a:t>
                </a:r>
                <a:r>
                  <a:rPr lang="zh-CN" altLang="en-US" sz="1200" dirty="0"/>
                  <a:t> </a:t>
                </a:r>
                <a:r>
                  <a:rPr lang="en-US" altLang="zh-CN" sz="1200" dirty="0"/>
                  <a:t>j.</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endParaRPr lang="en-US" dirty="0"/>
              </a:p>
            </p:txBody>
          </p:sp>
        </mc:Choice>
        <mc:Fallback xmlns="">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5"/>
          </p:nvPr>
        </p:nvSpPr>
        <p:spPr/>
        <p:txBody>
          <a:bodyPr/>
          <a:lstStyle/>
          <a:p>
            <a:fld id="{7783EC67-A7EE-4B9E-A0D7-4B3D7E9913F1}" type="slidenum">
              <a:rPr lang="en-US" smtClean="0"/>
              <a:t>13</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When</a:t>
            </a:r>
            <a:r>
              <a:rPr lang="zh-CN" altLang="en-US" dirty="0"/>
              <a:t> </a:t>
            </a:r>
            <a:r>
              <a:rPr lang="en-US" altLang="zh-CN" dirty="0"/>
              <a:t>we</a:t>
            </a:r>
            <a:r>
              <a:rPr lang="zh-CN" altLang="en-US" dirty="0"/>
              <a:t> </a:t>
            </a:r>
            <a:r>
              <a:rPr lang="en-US" altLang="zh-CN" dirty="0"/>
              <a:t>test</a:t>
            </a:r>
            <a:r>
              <a:rPr lang="zh-CN" altLang="en-US" dirty="0"/>
              <a:t> </a:t>
            </a:r>
            <a:r>
              <a:rPr lang="en-US" altLang="zh-CN" dirty="0"/>
              <a:t>the</a:t>
            </a:r>
            <a:r>
              <a:rPr lang="zh-CN" altLang="en-US" dirty="0"/>
              <a:t> </a:t>
            </a:r>
            <a:r>
              <a:rPr lang="en-US" altLang="zh-CN" dirty="0"/>
              <a:t>same</a:t>
            </a:r>
            <a:r>
              <a:rPr lang="zh-CN" altLang="en-US" dirty="0"/>
              <a:t> </a:t>
            </a:r>
            <a:r>
              <a:rPr lang="en-US" altLang="zh-CN" dirty="0"/>
              <a:t>example</a:t>
            </a:r>
            <a:r>
              <a:rPr lang="zh-CN" altLang="en-US" dirty="0"/>
              <a:t> </a:t>
            </a:r>
            <a:r>
              <a:rPr lang="en-US" altLang="zh-CN" dirty="0"/>
              <a:t>in</a:t>
            </a:r>
            <a:r>
              <a:rPr lang="zh-CN" altLang="en-US" dirty="0"/>
              <a:t> </a:t>
            </a:r>
            <a:r>
              <a:rPr lang="en-US" altLang="zh-CN" dirty="0"/>
              <a:t>hourly</a:t>
            </a:r>
            <a:r>
              <a:rPr lang="zh-CN" altLang="en-US" dirty="0"/>
              <a:t> </a:t>
            </a:r>
            <a:r>
              <a:rPr lang="en-US" altLang="zh-CN" dirty="0"/>
              <a:t>paid</a:t>
            </a:r>
            <a:r>
              <a:rPr lang="zh-CN" altLang="en-US" dirty="0"/>
              <a:t> </a:t>
            </a:r>
            <a:r>
              <a:rPr lang="en-US" altLang="zh-CN" dirty="0"/>
              <a:t>model,</a:t>
            </a:r>
            <a:r>
              <a:rPr lang="zh-CN" altLang="en-US" dirty="0"/>
              <a:t> </a:t>
            </a:r>
            <a:r>
              <a:rPr lang="en-US" altLang="zh-CN" dirty="0"/>
              <a:t>it</a:t>
            </a:r>
            <a:r>
              <a:rPr lang="zh-CN" altLang="en-US" dirty="0"/>
              <a:t> </a:t>
            </a:r>
            <a:r>
              <a:rPr lang="en-US" altLang="zh-CN" dirty="0"/>
              <a:t>gives</a:t>
            </a:r>
            <a:r>
              <a:rPr lang="zh-CN" altLang="en-US" dirty="0"/>
              <a:t> </a:t>
            </a:r>
            <a:r>
              <a:rPr lang="en-US" altLang="zh-CN" dirty="0"/>
              <a:t>us</a:t>
            </a:r>
            <a:r>
              <a:rPr lang="zh-CN" altLang="en-US" dirty="0"/>
              <a:t> </a:t>
            </a:r>
            <a:r>
              <a:rPr lang="en-US" altLang="zh-CN" dirty="0"/>
              <a:t>infeasible</a:t>
            </a:r>
            <a:r>
              <a:rPr lang="zh-CN" altLang="en-US" dirty="0"/>
              <a:t> </a:t>
            </a:r>
            <a:r>
              <a:rPr lang="en-US" altLang="zh-CN" dirty="0"/>
              <a:t>solution.</a:t>
            </a:r>
            <a:r>
              <a:rPr lang="zh-CN" altLang="en-US" dirty="0"/>
              <a:t> </a:t>
            </a:r>
            <a:r>
              <a:rPr lang="en-US" altLang="zh-CN" dirty="0"/>
              <a:t>However,</a:t>
            </a:r>
            <a:r>
              <a:rPr lang="zh-CN" altLang="en-US" dirty="0"/>
              <a:t> </a:t>
            </a:r>
            <a:r>
              <a:rPr lang="en-US" altLang="zh-CN" dirty="0"/>
              <a:t>penalizing</a:t>
            </a:r>
            <a:r>
              <a:rPr lang="zh-CN" altLang="en-US" dirty="0"/>
              <a:t> </a:t>
            </a:r>
            <a:r>
              <a:rPr lang="en-US" altLang="zh-CN" dirty="0"/>
              <a:t>late</a:t>
            </a:r>
            <a:r>
              <a:rPr lang="zh-CN" altLang="en-US" dirty="0"/>
              <a:t> </a:t>
            </a:r>
            <a:r>
              <a:rPr lang="en-US" altLang="zh-CN" dirty="0"/>
              <a:t>arrivals</a:t>
            </a:r>
            <a:r>
              <a:rPr lang="zh-CN" altLang="en-US" dirty="0"/>
              <a:t> </a:t>
            </a:r>
            <a:r>
              <a:rPr lang="en-US" altLang="zh-CN" dirty="0"/>
              <a:t>model</a:t>
            </a:r>
            <a:r>
              <a:rPr lang="zh-CN" altLang="en-US" dirty="0"/>
              <a:t> </a:t>
            </a:r>
            <a:r>
              <a:rPr lang="en-US" altLang="zh-CN" dirty="0"/>
              <a:t>gives</a:t>
            </a:r>
            <a:r>
              <a:rPr lang="zh-CN" altLang="en-US" dirty="0"/>
              <a:t> </a:t>
            </a:r>
            <a:r>
              <a:rPr lang="en-US" altLang="zh-CN" dirty="0"/>
              <a:t>us</a:t>
            </a:r>
            <a:r>
              <a:rPr lang="zh-CN" altLang="en-US" dirty="0"/>
              <a:t> </a:t>
            </a:r>
            <a:r>
              <a:rPr lang="en-US" altLang="zh-CN" dirty="0"/>
              <a:t>a</a:t>
            </a:r>
            <a:r>
              <a:rPr lang="zh-CN" altLang="en-US" dirty="0"/>
              <a:t> </a:t>
            </a:r>
            <a:r>
              <a:rPr lang="en-US" altLang="zh-CN" dirty="0"/>
              <a:t>solution,</a:t>
            </a:r>
            <a:r>
              <a:rPr lang="zh-CN" altLang="en-US" dirty="0"/>
              <a:t> </a:t>
            </a:r>
            <a:r>
              <a:rPr lang="en-US" altLang="zh-CN" dirty="0"/>
              <a:t>which</a:t>
            </a:r>
            <a:r>
              <a:rPr lang="zh-CN" altLang="en-US" dirty="0"/>
              <a:t> </a:t>
            </a:r>
            <a:r>
              <a:rPr lang="en-US" altLang="zh-CN" dirty="0"/>
              <a:t>allows</a:t>
            </a:r>
            <a:r>
              <a:rPr lang="zh-CN" altLang="en-US" dirty="0"/>
              <a:t> </a:t>
            </a:r>
            <a:r>
              <a:rPr lang="en-US" altLang="zh-CN" dirty="0"/>
              <a:t>some</a:t>
            </a:r>
            <a:r>
              <a:rPr lang="zh-CN" altLang="en-US" dirty="0"/>
              <a:t> </a:t>
            </a:r>
            <a:r>
              <a:rPr lang="en-US" altLang="zh-CN" dirty="0"/>
              <a:t>late</a:t>
            </a:r>
            <a:r>
              <a:rPr lang="zh-CN" altLang="en-US" dirty="0"/>
              <a:t> </a:t>
            </a:r>
            <a:r>
              <a:rPr lang="en-US" altLang="zh-CN" dirty="0"/>
              <a:t>arrivals.</a:t>
            </a:r>
            <a:r>
              <a:rPr lang="zh-CN" altLang="en-US" dirty="0"/>
              <a:t> </a:t>
            </a:r>
            <a:r>
              <a:rPr lang="en-US" altLang="zh-CN" dirty="0"/>
              <a:t>for</a:t>
            </a:r>
            <a:r>
              <a:rPr lang="zh-CN" altLang="en-US" dirty="0"/>
              <a:t> </a:t>
            </a:r>
            <a:r>
              <a:rPr lang="en-US" altLang="zh-CN" dirty="0"/>
              <a:t>example</a:t>
            </a:r>
            <a:r>
              <a:rPr lang="zh-CN" altLang="en-US" dirty="0"/>
              <a:t> </a:t>
            </a:r>
            <a:r>
              <a:rPr lang="en-US" altLang="zh-CN" dirty="0"/>
              <a:t>provider</a:t>
            </a:r>
            <a:r>
              <a:rPr lang="zh-CN" altLang="en-US" dirty="0"/>
              <a:t> </a:t>
            </a:r>
            <a:r>
              <a:rPr lang="en-US" altLang="zh-CN" dirty="0"/>
              <a:t>6</a:t>
            </a:r>
            <a:r>
              <a:rPr lang="zh-CN" altLang="en-US" dirty="0"/>
              <a:t> </a:t>
            </a:r>
            <a:r>
              <a:rPr lang="en-US" altLang="zh-CN" dirty="0"/>
              <a:t>arrives</a:t>
            </a:r>
            <a:r>
              <a:rPr lang="zh-CN" altLang="en-US" dirty="0"/>
              <a:t> </a:t>
            </a:r>
            <a:r>
              <a:rPr lang="en-US" altLang="zh-CN" dirty="0"/>
              <a:t>at</a:t>
            </a:r>
            <a:r>
              <a:rPr lang="zh-CN" altLang="en-US" dirty="0"/>
              <a:t> </a:t>
            </a:r>
            <a:r>
              <a:rPr lang="en-US" altLang="zh-CN" dirty="0"/>
              <a:t>client</a:t>
            </a:r>
            <a:r>
              <a:rPr lang="zh-CN" altLang="en-US" dirty="0"/>
              <a:t> </a:t>
            </a:r>
            <a:r>
              <a:rPr lang="en-US" altLang="zh-CN" dirty="0"/>
              <a:t>9</a:t>
            </a:r>
            <a:r>
              <a:rPr lang="zh-CN" altLang="en-US" dirty="0"/>
              <a:t> </a:t>
            </a:r>
            <a:r>
              <a:rPr lang="en-US" altLang="zh-CN" dirty="0"/>
              <a:t>with</a:t>
            </a:r>
            <a:r>
              <a:rPr lang="zh-CN" altLang="en-US" dirty="0"/>
              <a:t> </a:t>
            </a:r>
            <a:r>
              <a:rPr lang="en-US" altLang="zh-CN" dirty="0"/>
              <a:t>5</a:t>
            </a:r>
            <a:r>
              <a:rPr lang="zh-CN" altLang="en-US" dirty="0"/>
              <a:t> </a:t>
            </a:r>
            <a:r>
              <a:rPr lang="en-US" altLang="zh-CN" dirty="0"/>
              <a:t>hours</a:t>
            </a:r>
            <a:r>
              <a:rPr lang="zh-CN" altLang="en-US" dirty="0"/>
              <a:t> </a:t>
            </a:r>
            <a:r>
              <a:rPr lang="en-US" altLang="zh-CN" dirty="0"/>
              <a:t>after</a:t>
            </a:r>
            <a:r>
              <a:rPr lang="zh-CN" altLang="en-US" dirty="0"/>
              <a:t> </a:t>
            </a:r>
            <a:r>
              <a:rPr lang="en-US" altLang="zh-CN" dirty="0"/>
              <a:t>the</a:t>
            </a:r>
            <a:r>
              <a:rPr lang="zh-CN" altLang="en-US" dirty="0"/>
              <a:t> </a:t>
            </a:r>
            <a:r>
              <a:rPr lang="en-US" altLang="zh-CN" dirty="0"/>
              <a:t>agreed</a:t>
            </a:r>
            <a:r>
              <a:rPr lang="zh-CN" altLang="en-US" dirty="0"/>
              <a:t> </a:t>
            </a:r>
            <a:r>
              <a:rPr lang="en-US" altLang="zh-CN" dirty="0"/>
              <a:t>time.</a:t>
            </a:r>
            <a:endParaRPr lang="en-US" dirty="0"/>
          </a:p>
        </p:txBody>
      </p:sp>
      <p:sp>
        <p:nvSpPr>
          <p:cNvPr id="4" name="Slide Number Placeholder 3"/>
          <p:cNvSpPr>
            <a:spLocks noGrp="1"/>
          </p:cNvSpPr>
          <p:nvPr>
            <p:ph type="sldNum" sz="quarter" idx="5"/>
          </p:nvPr>
        </p:nvSpPr>
        <p:spPr/>
        <p:txBody>
          <a:bodyPr/>
          <a:lstStyle/>
          <a:p>
            <a:fld id="{7783EC67-A7EE-4B9E-A0D7-4B3D7E9913F1}" type="slidenum">
              <a:rPr lang="en-US" smtClean="0"/>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dirty="0">
                <a:sym typeface="+mn-ea"/>
              </a:rPr>
              <a:t>Our extension 3 is motivated by a real program called Community Visitors Scheme from the Department of Health.</a:t>
            </a:r>
          </a:p>
          <a:p>
            <a:pPr marL="0" indent="0">
              <a:buNone/>
            </a:pPr>
            <a:r>
              <a:rPr lang="en-US" altLang="zh-CN" dirty="0">
                <a:sym typeface="+mn-ea"/>
              </a:rPr>
              <a:t>This CVS aims to improve the life quality of older people in aged care facilities by arranging visits to provide language support. </a:t>
            </a:r>
          </a:p>
          <a:p>
            <a:pPr marL="0" indent="0">
              <a:buNone/>
            </a:pPr>
            <a:r>
              <a:rPr lang="en-US" altLang="zh-CN" dirty="0">
                <a:sym typeface="+mn-ea"/>
              </a:rPr>
              <a:t>This is a screenshot of the official website, and here is its link (pointing to the picture and link). </a:t>
            </a:r>
            <a:endParaRPr lang="en-US" dirty="0"/>
          </a:p>
        </p:txBody>
      </p:sp>
      <p:sp>
        <p:nvSpPr>
          <p:cNvPr id="4" name="Slide Number Placeholder 3"/>
          <p:cNvSpPr>
            <a:spLocks noGrp="1"/>
          </p:cNvSpPr>
          <p:nvPr>
            <p:ph type="sldNum" sz="quarter" idx="5"/>
          </p:nvPr>
        </p:nvSpPr>
        <p:spPr/>
        <p:txBody>
          <a:bodyPr/>
          <a:lstStyle/>
          <a:p>
            <a:fld id="{7783EC67-A7EE-4B9E-A0D7-4B3D7E9913F1}" type="slidenum">
              <a:rPr lang="en-US" smtClean="0"/>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clearly </a:t>
            </a:r>
            <a:r>
              <a:rPr lang="en-US" dirty="0" err="1"/>
              <a:t>whats</a:t>
            </a:r>
            <a:r>
              <a:rPr lang="en-US" dirty="0"/>
              <a:t> happening between 1, 2, 3.</a:t>
            </a:r>
          </a:p>
        </p:txBody>
      </p:sp>
      <p:sp>
        <p:nvSpPr>
          <p:cNvPr id="4" name="Slide Number Placeholder 3"/>
          <p:cNvSpPr>
            <a:spLocks noGrp="1"/>
          </p:cNvSpPr>
          <p:nvPr>
            <p:ph type="sldNum" sz="quarter" idx="5"/>
          </p:nvPr>
        </p:nvSpPr>
        <p:spPr/>
        <p:txBody>
          <a:bodyPr/>
          <a:lstStyle/>
          <a:p>
            <a:fld id="{7783EC67-A7EE-4B9E-A0D7-4B3D7E9913F1}" type="slidenum">
              <a:rPr lang="en-US" smtClean="0"/>
              <a:t>19</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It is also an extension worth searching;</a:t>
            </a:r>
          </a:p>
          <a:p>
            <a:endParaRPr lang="en-US" dirty="0"/>
          </a:p>
        </p:txBody>
      </p:sp>
      <p:sp>
        <p:nvSpPr>
          <p:cNvPr id="4" name="Slide Number Placeholder 3"/>
          <p:cNvSpPr>
            <a:spLocks noGrp="1"/>
          </p:cNvSpPr>
          <p:nvPr>
            <p:ph type="sldNum" sz="quarter" idx="5"/>
          </p:nvPr>
        </p:nvSpPr>
        <p:spPr/>
        <p:txBody>
          <a:bodyPr/>
          <a:lstStyle/>
          <a:p>
            <a:fld id="{7783EC67-A7EE-4B9E-A0D7-4B3D7E9913F1}" type="slidenum">
              <a:rPr lang="en-US" smtClean="0"/>
              <a:t>21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final MIP model.</a:t>
            </a:r>
          </a:p>
          <a:p>
            <a:r>
              <a:rPr lang="en-US" dirty="0"/>
              <a:t>This objective function minimizes the sum of one-off payments to service providers who serve at least one client.</a:t>
            </a:r>
          </a:p>
          <a:p>
            <a:r>
              <a:rPr lang="en-US" dirty="0"/>
              <a:t>The first 5 constraints correspond to the routing constraints, very similar to assignment 2. </a:t>
            </a:r>
          </a:p>
          <a:p>
            <a:r>
              <a:rPr lang="en-US" dirty="0"/>
              <a:t>The next 3 constraints correspond to the time constraints, that ensure the providers arrive no later than the service start times, and return back to 14HS by hour l.</a:t>
            </a:r>
          </a:p>
        </p:txBody>
      </p:sp>
      <p:sp>
        <p:nvSpPr>
          <p:cNvPr id="4" name="Slide Number Placeholder 3"/>
          <p:cNvSpPr>
            <a:spLocks noGrp="1"/>
          </p:cNvSpPr>
          <p:nvPr>
            <p:ph type="sldNum" sz="quarter" idx="5"/>
          </p:nvPr>
        </p:nvSpPr>
        <p:spPr/>
        <p:txBody>
          <a:bodyPr/>
          <a:lstStyle/>
          <a:p>
            <a:fld id="{00DEC546-ABBD-4C49-9834-A2ED9FDBE421}" type="slidenum">
              <a:rPr lang="en-US" smtClean="0"/>
              <a:t>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visualisation of sample route assignments provided by our MIP model.</a:t>
            </a:r>
          </a:p>
          <a:p>
            <a:r>
              <a:rPr lang="en-US" dirty="0"/>
              <a:t>On the left, is an optimal route assignment of providers to 6 clients, with minimal cost 45$. The data used is the Example data 1 from tutorial 7.</a:t>
            </a:r>
          </a:p>
          <a:p>
            <a:r>
              <a:rPr lang="en-US" dirty="0"/>
              <a:t>On the right, is an optimal route assignment for 10 clients. Here, the data is randomly generated such that a feasible solution exists. For more detail in the data generation process, please refer to our report.</a:t>
            </a:r>
          </a:p>
          <a:p>
            <a:r>
              <a:rPr lang="en-US" dirty="0"/>
              <a:t>From now on, all </a:t>
            </a:r>
            <a:r>
              <a:rPr lang="en-US" dirty="0" err="1"/>
              <a:t>visualisations</a:t>
            </a:r>
            <a:r>
              <a:rPr lang="en-US" dirty="0"/>
              <a:t> and results use the datasets that we randomly generated.</a:t>
            </a:r>
          </a:p>
        </p:txBody>
      </p:sp>
      <p:sp>
        <p:nvSpPr>
          <p:cNvPr id="4" name="Slide Number Placeholder 3"/>
          <p:cNvSpPr>
            <a:spLocks noGrp="1"/>
          </p:cNvSpPr>
          <p:nvPr>
            <p:ph type="sldNum" sz="quarter" idx="5"/>
          </p:nvPr>
        </p:nvSpPr>
        <p:spPr/>
        <p:txBody>
          <a:bodyPr/>
          <a:lstStyle/>
          <a:p>
            <a:fld id="{00DEC546-ABBD-4C49-9834-A2ED9FDBE421}" type="slidenum">
              <a:rPr lang="en-US" smtClean="0"/>
              <a:t>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As our first extension for part 2, we developed a matheheuristic that enables MIP model to scale to larger problems.</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We combined a faster heuristic algorithm with the MIP from part 1.</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 high-level overview of our matheheuristic is as follows:</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 idea is to consider cheaper, early-starting providers first when assigning any client, by pre-sorting the set of providers and clients in an appropriate way.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This is an iterative algorithm runtime complexity of O(q*N). Q represents the number of providers who is assigned at least one client.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We then use the routes of providers obtained from this heuristic as the initial solution for the MIP model.</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This will eliminate the time required for MIP to find its initial upper bound, as the heuristic provides a reasonably good starting point.</a:t>
            </a:r>
          </a:p>
        </p:txBody>
      </p:sp>
      <p:sp>
        <p:nvSpPr>
          <p:cNvPr id="4" name="Slide Number Placeholder 3"/>
          <p:cNvSpPr>
            <a:spLocks noGrp="1"/>
          </p:cNvSpPr>
          <p:nvPr>
            <p:ph type="sldNum" sz="quarter" idx="5"/>
          </p:nvPr>
        </p:nvSpPr>
        <p:spPr/>
        <p:txBody>
          <a:bodyPr/>
          <a:lstStyle/>
          <a:p>
            <a:fld id="{00DEC546-ABBD-4C49-9834-A2ED9FDBE421}" type="slidenum">
              <a:rPr lang="en-US" smtClean="0"/>
              <a:t>7</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plot that shows the run-time for different client sizes, for 4 methods heuristic, matheheuristic, </a:t>
            </a:r>
            <a:r>
              <a:rPr lang="en-US" dirty="0" err="1"/>
              <a:t>mipgurobi</a:t>
            </a:r>
            <a:r>
              <a:rPr lang="en-US" dirty="0"/>
              <a:t> and </a:t>
            </a:r>
            <a:r>
              <a:rPr lang="en-US" dirty="0" err="1"/>
              <a:t>mipcbc</a:t>
            </a:r>
            <a:r>
              <a:rPr lang="en-US" dirty="0"/>
              <a:t>.</a:t>
            </a:r>
          </a:p>
          <a:p>
            <a:r>
              <a:rPr lang="en-US" dirty="0"/>
              <a:t>We tested these methods on client sets of size 10, 25, …, until 150.</a:t>
            </a:r>
          </a:p>
          <a:p>
            <a:endParaRPr lang="en-US" dirty="0"/>
          </a:p>
          <a:p>
            <a:r>
              <a:rPr lang="en-US" dirty="0"/>
              <a:t>We see that the heuristic is the fastest, but actually its gives 0-17% higher total hiring cost.</a:t>
            </a:r>
          </a:p>
          <a:p>
            <a:r>
              <a:rPr lang="en-US" dirty="0"/>
              <a:t>MIP models are always optimal, but terribly slow at large scale.</a:t>
            </a:r>
          </a:p>
          <a:p>
            <a:r>
              <a:rPr lang="en-US" dirty="0"/>
              <a:t>The matheheuristic combines gets the good of both, it is always optimal, but very fast as well compared to plain MIP.</a:t>
            </a:r>
          </a:p>
          <a:p>
            <a:endParaRPr lang="en-US" dirty="0"/>
          </a:p>
          <a:p>
            <a:r>
              <a:rPr lang="en-US" dirty="0"/>
              <a:t>We also considered an extreme case, where we had 500 clients.</a:t>
            </a:r>
          </a:p>
          <a:p>
            <a:r>
              <a:rPr lang="en-US" dirty="0"/>
              <a:t>The heuristic was able to solve it in 1.3 seconds, although the cost may not be optimal.</a:t>
            </a:r>
          </a:p>
          <a:p>
            <a:r>
              <a:rPr lang="en-US" dirty="0"/>
              <a:t>Using the plots, we project that the matheheuristic will take 25 hours, and MIP-</a:t>
            </a:r>
            <a:r>
              <a:rPr lang="en-US" dirty="0" err="1"/>
              <a:t>Gurobi</a:t>
            </a:r>
            <a:r>
              <a:rPr lang="en-US" dirty="0"/>
              <a:t> will take 203 days.</a:t>
            </a:r>
          </a:p>
          <a:p>
            <a:r>
              <a:rPr lang="en-US" dirty="0"/>
              <a:t>So, if you had a client size of 500, it would make sense to use the heuristic. However, if you must have the optimal cost, you could use matheheuristic which will take a day to run.</a:t>
            </a:r>
          </a:p>
          <a:p>
            <a:r>
              <a:rPr lang="en-US" dirty="0"/>
              <a:t>This is a  vast improvement from the 203 days with original MIP.</a:t>
            </a:r>
          </a:p>
        </p:txBody>
      </p:sp>
      <p:sp>
        <p:nvSpPr>
          <p:cNvPr id="4" name="Slide Number Placeholder 3"/>
          <p:cNvSpPr>
            <a:spLocks noGrp="1"/>
          </p:cNvSpPr>
          <p:nvPr>
            <p:ph type="sldNum" sz="quarter" idx="5"/>
          </p:nvPr>
        </p:nvSpPr>
        <p:spPr/>
        <p:txBody>
          <a:bodyPr/>
          <a:lstStyle/>
          <a:p>
            <a:fld id="{00DEC546-ABBD-4C49-9834-A2ED9FDBE421}" type="slidenum">
              <a:rPr lang="en-US" smtClean="0"/>
              <a:t>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Here’s our second extension, completely separate from the matheheuristic.</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Here, we changed the objective function from part 1, so that now we are minimizing the total hourly hiring cost.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Now, </a:t>
            </a:r>
            <a:r>
              <a:rPr lang="en-US" altLang="zh-CN" dirty="0" err="1"/>
              <a:t>f_k</a:t>
            </a:r>
            <a:r>
              <a:rPr lang="en-US" altLang="zh-CN" dirty="0"/>
              <a:t> represents the hourly hiring cost for provider k.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 # hours worked consists of # hours travelled, served, and also the waiting hours. </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Note that max function is non-linear, however, </a:t>
            </a:r>
            <a:r>
              <a:rPr lang="en-US" altLang="zh-CN" dirty="0" err="1"/>
              <a:t>gurobi</a:t>
            </a:r>
            <a:r>
              <a:rPr lang="en-US" altLang="zh-CN" dirty="0"/>
              <a:t> optimizer is able to solve this problem anyways.</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This change means we now have a more realistic objective function, as it first makes sense to pay workers by the number of hours worked, and also this leads us to prefer routes with less time wasted on waiting.</a:t>
            </a:r>
          </a:p>
        </p:txBody>
      </p:sp>
      <p:sp>
        <p:nvSpPr>
          <p:cNvPr id="4" name="Slide Number Placeholder 3"/>
          <p:cNvSpPr>
            <a:spLocks noGrp="1"/>
          </p:cNvSpPr>
          <p:nvPr>
            <p:ph type="sldNum" sz="quarter" idx="5"/>
          </p:nvPr>
        </p:nvSpPr>
        <p:spPr/>
        <p:txBody>
          <a:bodyPr/>
          <a:lstStyle/>
          <a:p>
            <a:fld id="{00DEC546-ABBD-4C49-9834-A2ED9FDBE421}" type="slidenum">
              <a:rPr lang="en-US" smtClean="0"/>
              <a:t>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a:t>
            </a:r>
          </a:p>
        </p:txBody>
      </p:sp>
      <p:sp>
        <p:nvSpPr>
          <p:cNvPr id="4" name="Slide Number Placeholder 3"/>
          <p:cNvSpPr>
            <a:spLocks noGrp="1"/>
          </p:cNvSpPr>
          <p:nvPr>
            <p:ph type="sldNum" sz="quarter" idx="5"/>
          </p:nvPr>
        </p:nvSpPr>
        <p:spPr/>
        <p:txBody>
          <a:bodyPr/>
          <a:lstStyle/>
          <a:p>
            <a:fld id="{00DEC546-ABBD-4C49-9834-A2ED9FDBE421}" type="slidenum">
              <a:rPr lang="en-US" smtClean="0"/>
              <a:t>10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a:t>
            </a:r>
            <a:r>
              <a:rPr kumimoji="1" lang="zh-CN" altLang="en-US" dirty="0"/>
              <a:t> </a:t>
            </a:r>
            <a:r>
              <a:rPr kumimoji="1" lang="en-US" altLang="zh-CN" dirty="0"/>
              <a:t>models</a:t>
            </a:r>
            <a:r>
              <a:rPr kumimoji="1" lang="zh-CN" altLang="en-US" dirty="0"/>
              <a:t> </a:t>
            </a:r>
            <a:r>
              <a:rPr kumimoji="1" lang="en-US" altLang="zh-CN" dirty="0"/>
              <a:t>mentioned</a:t>
            </a:r>
            <a:r>
              <a:rPr kumimoji="1" lang="zh-CN" altLang="en-US" dirty="0"/>
              <a:t> </a:t>
            </a:r>
            <a:r>
              <a:rPr kumimoji="1" lang="en-US" altLang="zh-CN" dirty="0"/>
              <a:t>above,</a:t>
            </a:r>
            <a:r>
              <a:rPr kumimoji="1" lang="zh-CN" altLang="en-US" dirty="0"/>
              <a:t> </a:t>
            </a:r>
            <a:r>
              <a:rPr kumimoji="1" lang="en-US" altLang="zh-CN" dirty="0"/>
              <a:t>we</a:t>
            </a:r>
            <a:r>
              <a:rPr kumimoji="1" lang="zh-CN" altLang="en-US" dirty="0"/>
              <a:t> </a:t>
            </a:r>
            <a:r>
              <a:rPr kumimoji="1" lang="en-US" altLang="zh-CN" dirty="0"/>
              <a:t>assume</a:t>
            </a:r>
            <a:r>
              <a:rPr kumimoji="1" lang="zh-CN" altLang="en-US" dirty="0"/>
              <a:t> </a:t>
            </a:r>
            <a:r>
              <a:rPr kumimoji="1" lang="en-US" altLang="zh-CN" dirty="0"/>
              <a:t>that</a:t>
            </a:r>
            <a:r>
              <a:rPr kumimoji="1" lang="zh-CN" altLang="en-US" dirty="0"/>
              <a:t> </a:t>
            </a:r>
            <a:r>
              <a:rPr kumimoji="1" lang="en-US" altLang="zh-CN" dirty="0"/>
              <a:t>providers</a:t>
            </a:r>
            <a:r>
              <a:rPr kumimoji="1" lang="zh-CN" altLang="en-US" dirty="0"/>
              <a:t> </a:t>
            </a:r>
            <a:r>
              <a:rPr kumimoji="1" lang="en-US" altLang="zh-CN" dirty="0"/>
              <a:t>cannot</a:t>
            </a:r>
            <a:r>
              <a:rPr kumimoji="1" lang="zh-CN" altLang="en-US" dirty="0"/>
              <a:t> </a:t>
            </a:r>
            <a:r>
              <a:rPr kumimoji="1" lang="en-US" altLang="zh-CN" dirty="0"/>
              <a:t>arrive</a:t>
            </a:r>
            <a:r>
              <a:rPr kumimoji="1" lang="zh-CN" altLang="en-US" dirty="0"/>
              <a:t> </a:t>
            </a:r>
            <a:r>
              <a:rPr kumimoji="1" lang="en-US" altLang="zh-CN" dirty="0"/>
              <a:t>at</a:t>
            </a:r>
            <a:r>
              <a:rPr kumimoji="1" lang="zh-CN" altLang="en-US" dirty="0"/>
              <a:t> </a:t>
            </a:r>
            <a:r>
              <a:rPr kumimoji="1" lang="en-US" altLang="zh-CN" dirty="0"/>
              <a:t>each</a:t>
            </a:r>
            <a:r>
              <a:rPr kumimoji="1" lang="zh-CN" altLang="en-US" dirty="0"/>
              <a:t> </a:t>
            </a:r>
            <a:r>
              <a:rPr kumimoji="1" lang="en-US" altLang="zh-CN" dirty="0"/>
              <a:t>clients</a:t>
            </a:r>
            <a:r>
              <a:rPr kumimoji="1" lang="zh-CN" altLang="en-US" dirty="0"/>
              <a:t> </a:t>
            </a:r>
            <a:r>
              <a:rPr kumimoji="1" lang="en-US" altLang="zh-CN" dirty="0"/>
              <a:t>after</a:t>
            </a:r>
            <a:r>
              <a:rPr kumimoji="1" lang="zh-CN" altLang="en-US" dirty="0"/>
              <a:t> </a:t>
            </a:r>
            <a:r>
              <a:rPr kumimoji="1" lang="en-US" altLang="zh-CN" dirty="0"/>
              <a:t>the</a:t>
            </a:r>
            <a:r>
              <a:rPr kumimoji="1" lang="zh-CN" altLang="en-US" dirty="0"/>
              <a:t> </a:t>
            </a:r>
            <a:r>
              <a:rPr kumimoji="1" lang="en-US" altLang="zh-CN" dirty="0"/>
              <a:t>start</a:t>
            </a:r>
            <a:r>
              <a:rPr kumimoji="1" lang="zh-CN" altLang="en-US" dirty="0"/>
              <a:t> </a:t>
            </a:r>
            <a:r>
              <a:rPr kumimoji="1" lang="en-US" altLang="zh-CN" dirty="0"/>
              <a:t>time.</a:t>
            </a:r>
            <a:r>
              <a:rPr kumimoji="1" lang="zh-CN" altLang="en-US" dirty="0"/>
              <a:t> </a:t>
            </a:r>
            <a:endParaRPr kumimoji="1" lang="en-US" altLang="zh-CN" dirty="0"/>
          </a:p>
          <a:p>
            <a:r>
              <a:rPr kumimoji="1" lang="en-US" altLang="zh-CN" dirty="0"/>
              <a:t>To</a:t>
            </a:r>
            <a:r>
              <a:rPr kumimoji="1" lang="zh-CN" altLang="en-US" dirty="0"/>
              <a:t> </a:t>
            </a:r>
            <a:r>
              <a:rPr kumimoji="1" lang="en-US" altLang="zh-CN" dirty="0"/>
              <a:t>make</a:t>
            </a:r>
            <a:r>
              <a:rPr kumimoji="1" lang="zh-CN" altLang="en-US" dirty="0"/>
              <a:t> </a:t>
            </a:r>
            <a:r>
              <a:rPr kumimoji="1" lang="en-US" altLang="zh-CN" dirty="0"/>
              <a:t>our</a:t>
            </a:r>
            <a:r>
              <a:rPr kumimoji="1" lang="zh-CN" altLang="en-US" dirty="0"/>
              <a:t> </a:t>
            </a:r>
            <a:r>
              <a:rPr kumimoji="1" lang="en-US" altLang="zh-CN" dirty="0"/>
              <a:t>model</a:t>
            </a:r>
            <a:r>
              <a:rPr kumimoji="1" lang="zh-CN" altLang="en-US" dirty="0"/>
              <a:t> </a:t>
            </a:r>
            <a:r>
              <a:rPr kumimoji="1" lang="en-US" altLang="zh-CN" dirty="0"/>
              <a:t>more</a:t>
            </a:r>
            <a:r>
              <a:rPr kumimoji="1" lang="zh-CN" altLang="en-US" dirty="0"/>
              <a:t> </a:t>
            </a:r>
            <a:r>
              <a:rPr kumimoji="1" lang="en-US" altLang="zh-CN" dirty="0"/>
              <a:t>flexible,</a:t>
            </a:r>
            <a:r>
              <a:rPr kumimoji="1" lang="zh-CN" altLang="en-US" dirty="0"/>
              <a:t> </a:t>
            </a:r>
            <a:r>
              <a:rPr kumimoji="1" lang="en-US" altLang="zh-CN" dirty="0"/>
              <a:t>we</a:t>
            </a:r>
            <a:r>
              <a:rPr kumimoji="1" lang="zh-CN" altLang="en-US" dirty="0"/>
              <a:t> </a:t>
            </a:r>
            <a:r>
              <a:rPr kumimoji="1" lang="en-US" altLang="zh-CN" dirty="0"/>
              <a:t>allow</a:t>
            </a:r>
            <a:r>
              <a:rPr kumimoji="1" lang="zh-CN" altLang="en-US" dirty="0"/>
              <a:t> </a:t>
            </a:r>
            <a:r>
              <a:rPr kumimoji="1" lang="en-US" altLang="zh-CN" dirty="0"/>
              <a:t>late</a:t>
            </a:r>
            <a:r>
              <a:rPr kumimoji="1" lang="zh-CN" altLang="en-US" dirty="0"/>
              <a:t> </a:t>
            </a:r>
            <a:r>
              <a:rPr kumimoji="1" lang="en-US" altLang="zh-CN" dirty="0"/>
              <a:t>arrivals</a:t>
            </a:r>
            <a:r>
              <a:rPr kumimoji="1" lang="zh-CN" altLang="en-US" dirty="0"/>
              <a:t> </a:t>
            </a:r>
            <a:r>
              <a:rPr kumimoji="1" lang="en-US" altLang="zh-CN" dirty="0"/>
              <a:t>with</a:t>
            </a:r>
            <a:r>
              <a:rPr kumimoji="1" lang="zh-CN" altLang="en-US" dirty="0"/>
              <a:t> </a:t>
            </a:r>
            <a:r>
              <a:rPr kumimoji="1" lang="en-US" altLang="zh-CN" dirty="0"/>
              <a:t>some</a:t>
            </a:r>
            <a:r>
              <a:rPr kumimoji="1" lang="zh-CN" altLang="en-US" dirty="0"/>
              <a:t> </a:t>
            </a:r>
            <a:r>
              <a:rPr kumimoji="1" lang="en-US" altLang="zh-CN" dirty="0"/>
              <a:t>penalty.</a:t>
            </a:r>
          </a:p>
          <a:p>
            <a:r>
              <a:rPr kumimoji="1" lang="en-US" altLang="zh-CN" dirty="0"/>
              <a:t>Based</a:t>
            </a:r>
            <a:r>
              <a:rPr kumimoji="1" lang="zh-CN" altLang="en-US" dirty="0"/>
              <a:t> </a:t>
            </a:r>
            <a:r>
              <a:rPr kumimoji="1" lang="en-US" altLang="zh-CN" dirty="0"/>
              <a:t>on</a:t>
            </a:r>
            <a:r>
              <a:rPr kumimoji="1" lang="zh-CN" altLang="en-US" dirty="0"/>
              <a:t> </a:t>
            </a:r>
            <a:r>
              <a:rPr kumimoji="1" lang="en-US" altLang="zh-CN" dirty="0"/>
              <a:t>hourly</a:t>
            </a:r>
            <a:r>
              <a:rPr kumimoji="1" lang="zh-CN" altLang="en-US" dirty="0"/>
              <a:t> </a:t>
            </a:r>
            <a:r>
              <a:rPr kumimoji="1" lang="en-US" altLang="zh-CN" dirty="0"/>
              <a:t>paid</a:t>
            </a:r>
            <a:r>
              <a:rPr kumimoji="1" lang="zh-CN" altLang="en-US" dirty="0"/>
              <a:t> </a:t>
            </a:r>
            <a:r>
              <a:rPr kumimoji="1" lang="en-US" altLang="zh-CN" dirty="0"/>
              <a:t>model,</a:t>
            </a:r>
            <a:r>
              <a:rPr kumimoji="1" lang="zh-CN" altLang="en-US" dirty="0"/>
              <a:t> </a:t>
            </a:r>
            <a:r>
              <a:rPr kumimoji="1" lang="en-US" altLang="zh-CN" dirty="0"/>
              <a:t>we</a:t>
            </a:r>
            <a:r>
              <a:rPr kumimoji="1" lang="zh-CN" altLang="en-US" dirty="0"/>
              <a:t> </a:t>
            </a:r>
            <a:r>
              <a:rPr kumimoji="1" lang="en-US" altLang="zh-CN" dirty="0"/>
              <a:t>add</a:t>
            </a:r>
            <a:r>
              <a:rPr kumimoji="1" lang="zh-CN" altLang="en-US" dirty="0"/>
              <a:t> </a:t>
            </a:r>
            <a:r>
              <a:rPr kumimoji="1" lang="en-US" altLang="zh-CN" dirty="0"/>
              <a:t>a</a:t>
            </a:r>
            <a:r>
              <a:rPr kumimoji="1" lang="zh-CN" altLang="en-US" dirty="0"/>
              <a:t> </a:t>
            </a:r>
            <a:r>
              <a:rPr kumimoji="1" lang="en-US" altLang="zh-CN" dirty="0"/>
              <a:t>fixed</a:t>
            </a:r>
            <a:r>
              <a:rPr kumimoji="1" lang="zh-CN" altLang="en-US" dirty="0"/>
              <a:t> </a:t>
            </a:r>
            <a:r>
              <a:rPr kumimoji="1" lang="en-US" altLang="zh-CN" dirty="0"/>
              <a:t>hourly</a:t>
            </a:r>
            <a:r>
              <a:rPr kumimoji="1" lang="zh-CN" altLang="en-US" dirty="0"/>
              <a:t> </a:t>
            </a:r>
            <a:r>
              <a:rPr kumimoji="1" lang="en-US" altLang="zh-CN" dirty="0"/>
              <a:t>penalty</a:t>
            </a:r>
            <a:r>
              <a:rPr kumimoji="1" lang="zh-CN" altLang="en-US" dirty="0"/>
              <a:t> </a:t>
            </a:r>
            <a:r>
              <a:rPr kumimoji="1" lang="en-US" altLang="zh-CN" dirty="0"/>
              <a:t>fee</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and</a:t>
            </a:r>
            <a:r>
              <a:rPr kumimoji="1" lang="zh-CN" altLang="en-US" dirty="0"/>
              <a:t> </a:t>
            </a:r>
            <a:r>
              <a:rPr kumimoji="1" lang="en-US" altLang="zh-CN" dirty="0"/>
              <a:t>add</a:t>
            </a:r>
            <a:r>
              <a:rPr kumimoji="1" lang="zh-CN" altLang="en-US" dirty="0"/>
              <a:t> </a:t>
            </a:r>
            <a:r>
              <a:rPr kumimoji="1" lang="en-US" altLang="zh-CN" dirty="0"/>
              <a:t>late</a:t>
            </a:r>
            <a:r>
              <a:rPr kumimoji="1" lang="zh-CN" altLang="en-US" dirty="0"/>
              <a:t> </a:t>
            </a:r>
            <a:r>
              <a:rPr kumimoji="1" lang="en-US" altLang="zh-CN" dirty="0"/>
              <a:t>hours,</a:t>
            </a:r>
            <a:r>
              <a:rPr kumimoji="1" lang="zh-CN" altLang="en-US" dirty="0"/>
              <a:t> </a:t>
            </a:r>
            <a:r>
              <a:rPr kumimoji="1" lang="en-US" altLang="zh-CN" dirty="0"/>
              <a:t>early</a:t>
            </a:r>
            <a:r>
              <a:rPr kumimoji="1" lang="zh-CN" altLang="en-US" dirty="0"/>
              <a:t> </a:t>
            </a:r>
            <a:r>
              <a:rPr kumimoji="1" lang="en-US" altLang="zh-CN" dirty="0"/>
              <a:t>hours</a:t>
            </a:r>
            <a:r>
              <a:rPr kumimoji="1" lang="zh-CN" altLang="en-US" dirty="0"/>
              <a:t> </a:t>
            </a:r>
            <a:r>
              <a:rPr kumimoji="1" lang="en-US" altLang="zh-CN" dirty="0"/>
              <a:t>and</a:t>
            </a:r>
            <a:r>
              <a:rPr kumimoji="1" lang="zh-CN" altLang="en-US" dirty="0"/>
              <a:t> </a:t>
            </a:r>
            <a:r>
              <a:rPr kumimoji="1" lang="en-US" altLang="zh-CN" dirty="0"/>
              <a:t>actual</a:t>
            </a:r>
            <a:r>
              <a:rPr kumimoji="1" lang="zh-CN" altLang="en-US" dirty="0"/>
              <a:t> </a:t>
            </a:r>
            <a:r>
              <a:rPr kumimoji="1" lang="en-US" altLang="zh-CN" dirty="0"/>
              <a:t>departure</a:t>
            </a:r>
            <a:r>
              <a:rPr kumimoji="1" lang="zh-CN" altLang="en-US" dirty="0"/>
              <a:t> </a:t>
            </a:r>
            <a:r>
              <a:rPr kumimoji="1" lang="en-US" altLang="zh-CN" dirty="0"/>
              <a:t>time</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variables.</a:t>
            </a:r>
            <a:endParaRPr kumimoji="1" lang="zh-CN" altLang="en-US" dirty="0"/>
          </a:p>
        </p:txBody>
      </p:sp>
      <p:sp>
        <p:nvSpPr>
          <p:cNvPr id="4" name="灯片编号占位符 3"/>
          <p:cNvSpPr>
            <a:spLocks noGrp="1"/>
          </p:cNvSpPr>
          <p:nvPr>
            <p:ph type="sldNum" sz="quarter" idx="5"/>
          </p:nvPr>
        </p:nvSpPr>
        <p:spPr/>
        <p:txBody>
          <a:bodyPr/>
          <a:lstStyle/>
          <a:p>
            <a:fld id="{7783EC67-A7EE-4B9E-A0D7-4B3D7E9913F1}" type="slidenum">
              <a:rPr lang="en-US" smtClean="0"/>
              <a:t>11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a:t>
            </a:r>
            <a:r>
              <a:rPr kumimoji="1" lang="zh-CN" altLang="en-US" dirty="0"/>
              <a:t> </a:t>
            </a:r>
            <a:r>
              <a:rPr kumimoji="1" lang="en-US" altLang="zh-CN" dirty="0"/>
              <a:t>objective</a:t>
            </a:r>
            <a:r>
              <a:rPr kumimoji="1" lang="zh-CN" altLang="en-US" dirty="0"/>
              <a:t> </a:t>
            </a:r>
            <a:r>
              <a:rPr kumimoji="1" lang="en-US" altLang="zh-CN" dirty="0"/>
              <a:t>function</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the</a:t>
            </a:r>
            <a:r>
              <a:rPr kumimoji="1" lang="zh-CN" altLang="en-US" dirty="0"/>
              <a:t> </a:t>
            </a:r>
            <a:r>
              <a:rPr kumimoji="1" lang="en-US" altLang="zh-CN" dirty="0"/>
              <a:t>sum</a:t>
            </a:r>
            <a:r>
              <a:rPr kumimoji="1" lang="zh-CN" altLang="en-US" dirty="0"/>
              <a:t> </a:t>
            </a:r>
            <a:r>
              <a:rPr kumimoji="1" lang="en-US" altLang="zh-CN" dirty="0"/>
              <a:t>of</a:t>
            </a:r>
            <a:r>
              <a:rPr kumimoji="1" lang="zh-CN" altLang="en-US" dirty="0"/>
              <a:t> </a:t>
            </a:r>
            <a:r>
              <a:rPr kumimoji="1" lang="en-US" altLang="zh-CN" dirty="0"/>
              <a:t>service</a:t>
            </a:r>
            <a:r>
              <a:rPr kumimoji="1" lang="zh-CN" altLang="en-US" dirty="0"/>
              <a:t> </a:t>
            </a:r>
            <a:r>
              <a:rPr kumimoji="1" lang="en-US" altLang="zh-CN" dirty="0"/>
              <a:t>cost</a:t>
            </a:r>
            <a:r>
              <a:rPr kumimoji="1" lang="zh-CN" altLang="en-US" dirty="0"/>
              <a:t> </a:t>
            </a:r>
            <a:r>
              <a:rPr kumimoji="1" lang="en-US" altLang="zh-CN" dirty="0"/>
              <a:t>and</a:t>
            </a:r>
            <a:r>
              <a:rPr kumimoji="1" lang="zh-CN" altLang="en-US" dirty="0"/>
              <a:t> </a:t>
            </a:r>
            <a:r>
              <a:rPr kumimoji="1" lang="en-US" altLang="zh-CN" dirty="0"/>
              <a:t>penalty</a:t>
            </a:r>
            <a:r>
              <a:rPr kumimoji="1" lang="zh-CN" altLang="en-US" dirty="0"/>
              <a:t> </a:t>
            </a:r>
            <a:r>
              <a:rPr kumimoji="1" lang="en-US" altLang="zh-CN" dirty="0"/>
              <a:t>cost.</a:t>
            </a:r>
            <a:endParaRPr kumimoji="1" lang="zh-CN" altLang="en-US" dirty="0"/>
          </a:p>
        </p:txBody>
      </p:sp>
      <p:sp>
        <p:nvSpPr>
          <p:cNvPr id="4" name="灯片编号占位符 3"/>
          <p:cNvSpPr>
            <a:spLocks noGrp="1"/>
          </p:cNvSpPr>
          <p:nvPr>
            <p:ph type="sldNum" sz="quarter" idx="5"/>
          </p:nvPr>
        </p:nvSpPr>
        <p:spPr/>
        <p:txBody>
          <a:bodyPr/>
          <a:lstStyle/>
          <a:p>
            <a:fld id="{7783EC67-A7EE-4B9E-A0D7-4B3D7E9913F1}" type="slidenum">
              <a:rPr lang="en-US" smtClean="0"/>
              <a:t>12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p:cNvSpPr>
            <a:spLocks noGrp="1"/>
          </p:cNvSpPr>
          <p:nvPr>
            <p:ph type="dt" sz="half" idx="10"/>
          </p:nvPr>
        </p:nvSpPr>
        <p:spPr/>
        <p:txBody>
          <a:bodyPr/>
          <a:lstStyle/>
          <a:p>
            <a:fld id="{ED291B17-9318-49DB-B28B-6E5994AE9581}" type="datetime1">
              <a:rPr lang="en-US" smtClean="0"/>
              <a:t>5/18/2021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p:txBody>
          <a:bodyPr/>
          <a:lstStyle/>
          <a:p>
            <a:fld id="{ED291B17-9318-49DB-B28B-6E5994AE9581}" type="datetime1">
              <a:rPr lang="en-US" smtClean="0"/>
              <a:t>5/18/2021</a:t>
            </a:fld>
            <a:endParaRPr lang="en-US" dirty="0"/>
          </a:p>
        </p:txBody>
      </p:sp>
      <p:sp>
        <p:nvSpPr>
          <p:cNvPr id="12" name="Footer Placeholder 11"/>
          <p:cNvSpPr>
            <a:spLocks noGrp="1"/>
          </p:cNvSpPr>
          <p:nvPr>
            <p:ph type="ftr" sz="quarter" idx="11"/>
          </p:nvPr>
        </p:nvSpPr>
        <p:spPr/>
        <p:txBody>
          <a:bodyPr/>
          <a:lstStyle/>
          <a:p>
            <a:endParaRPr lang="en-US" dirty="0"/>
          </a:p>
        </p:txBody>
      </p:sp>
      <p:sp>
        <p:nvSpPr>
          <p:cNvPr id="13" name="Slide Number Placeholder 12"/>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8DD82B9-B8EE-4375-B6FF-88FA6ABB15D9}" type="datetime1">
              <a:rPr lang="en-US" smtClean="0"/>
              <a:t>5/18/2021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2497495-0637-405E-AE64-5CC7506D51F5}" type="datetime1">
              <a:rPr lang="en-US" smtClean="0"/>
              <a:t>5/18/2021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7605951" y="6456916"/>
            <a:ext cx="2844799" cy="365125"/>
          </a:xfrm>
        </p:spPr>
        <p:txBody>
          <a:bodyPr/>
          <a:lstStyle/>
          <a:p>
            <a:fld id="{D82884F1-FFEA-405F-9602-3DCA865EDA4E}" type="datetime1">
              <a:rPr lang="en-US" smtClean="0"/>
              <a:t>5/18/2021</a:t>
            </a:fld>
            <a:endParaRPr lang="en-US" dirty="0"/>
          </a:p>
        </p:txBody>
      </p:sp>
      <p:sp>
        <p:nvSpPr>
          <p:cNvPr id="10" name="Footer Placeholder 9"/>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5/18/2021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ED291B17-9318-49DB-B28B-6E5994AE9581}" type="datetime1">
              <a:rPr lang="en-US" smtClean="0"/>
              <a:t>5/18/2021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8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8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70" indent="-30607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3.png"/><Relationship Id="rId4" Type="http://schemas.openxmlformats.org/officeDocument/2006/relationships/notesSlide" Target="../notesSlides/notesSlide10.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health.gov.au/initiatives-and-programs/community-visitors-scheme-cvs#cvs-for-aged-care-service-providers" TargetMode="External"/><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4.png"/><Relationship Id="rId5" Type="http://schemas.openxmlformats.org/officeDocument/2006/relationships/image" Target="../media/image29.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text, businesscard, vector graphics&#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t="8322" b="585"/>
          <a:stretch>
            <a:fillRect/>
          </a:stretch>
        </p:blipFill>
        <p:spPr>
          <a:xfrm>
            <a:off x="-3047" y="10"/>
            <a:ext cx="12191999" cy="6857990"/>
          </a:xfrm>
          <a:prstGeom prst="rect">
            <a:avLst/>
          </a:prstGeom>
        </p:spPr>
      </p:pic>
      <p:sp>
        <p:nvSpPr>
          <p:cNvPr id="70" name="Rectangle 61"/>
          <p:cNvSpPr>
            <a:spLocks noGrp="1" noRot="1" noChangeAspect="1" noMove="1" noResize="1" noEditPoints="1" noAdjustHandles="1" noChangeArrowheads="1" noChangeShapeType="1" noTextEdit="1"/>
          </p:cNvSpPr>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643466" y="5285695"/>
            <a:ext cx="10902016" cy="1454510"/>
          </a:xfrm>
          <a:effectLst>
            <a:outerShdw blurRad="50800" dist="38100" dir="2700000" algn="tl" rotWithShape="0">
              <a:prstClr val="black">
                <a:alpha val="40000"/>
              </a:prstClr>
            </a:outerShdw>
          </a:effectLst>
        </p:spPr>
        <p:txBody>
          <a:bodyPr vert="horz" lIns="91440" tIns="45720" rIns="91440" bIns="45720" rtlCol="0" anchor="t">
            <a:normAutofit/>
          </a:bodyPr>
          <a:lstStyle/>
          <a:p>
            <a:pPr algn="r"/>
            <a:r>
              <a:rPr lang="en-US" sz="1800" dirty="0">
                <a:solidFill>
                  <a:schemeClr val="tx1">
                    <a:lumMod val="95000"/>
                    <a:lumOff val="5000"/>
                  </a:schemeClr>
                </a:solidFill>
              </a:rPr>
              <a:t>Group 8</a:t>
            </a:r>
          </a:p>
          <a:p>
            <a:pPr algn="r"/>
            <a:r>
              <a:rPr lang="en-US" altLang="zh-CN" sz="1800" dirty="0">
                <a:solidFill>
                  <a:schemeClr val="tx1">
                    <a:lumMod val="95000"/>
                    <a:lumOff val="5000"/>
                  </a:schemeClr>
                </a:solidFill>
              </a:rPr>
              <a:t>Gyu Hwan Park      Jinlu Luo      Xueming Li</a:t>
            </a:r>
          </a:p>
          <a:p>
            <a:pPr algn="ctr"/>
            <a:r>
              <a:rPr lang="en-US" altLang="zh-CN" sz="1800" dirty="0">
                <a:solidFill>
                  <a:schemeClr val="tx1">
                    <a:lumMod val="95000"/>
                    <a:lumOff val="5000"/>
                  </a:schemeClr>
                </a:solidFill>
              </a:rPr>
              <a:t>                                                                                    Weitian Zhang           Rui Li             Jean Ma</a:t>
            </a:r>
            <a:endParaRPr lang="zh-CN" altLang="en-US" sz="1800" dirty="0">
              <a:solidFill>
                <a:schemeClr val="tx1">
                  <a:lumMod val="95000"/>
                  <a:lumOff val="5000"/>
                </a:schemeClr>
              </a:solidFill>
            </a:endParaRPr>
          </a:p>
        </p:txBody>
      </p:sp>
      <p:cxnSp>
        <p:nvCxnSpPr>
          <p:cNvPr id="64" name="Straight Connector 63"/>
          <p:cNvCxnSpPr>
            <a:cxnSpLocks noGrp="1" noRot="1" noChangeAspect="1" noMove="1" noResize="1" noEditPoints="1" noAdjustHandles="1" noChangeArrowheads="1" noChangeShapeType="1"/>
          </p:cNvCxnSpPr>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3466" y="643467"/>
            <a:ext cx="10905059" cy="333035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457200">
              <a:spcBef>
                <a:spcPct val="0"/>
              </a:spcBef>
              <a:spcAft>
                <a:spcPts val="600"/>
              </a:spcAft>
            </a:pPr>
            <a:r>
              <a:rPr lang="en-US" sz="3600" cap="all" dirty="0">
                <a:solidFill>
                  <a:schemeClr val="bg1"/>
                </a:solidFill>
                <a:latin typeface="+mj-lt"/>
                <a:ea typeface="+mj-ea"/>
                <a:cs typeface="+mj-cs"/>
              </a:rPr>
              <a:t>Home Services routing optimisation</a:t>
            </a:r>
          </a:p>
        </p:txBody>
      </p:sp>
      <p:pic>
        <p:nvPicPr>
          <p:cNvPr id="5" name="Recorded Sound">
            <a:hlinkClick r:id="" action="ppaction://media"/>
            <a:extLst>
              <a:ext uri="{FF2B5EF4-FFF2-40B4-BE49-F238E27FC236}">
                <a16:creationId xmlns:a16="http://schemas.microsoft.com/office/drawing/2014/main" id="{730857FC-66D6-4EC2-8D97-78210AA19E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6528" y="637062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cap="none" dirty="0"/>
              <a:t>Improved route assignment</a:t>
            </a:r>
            <a:endParaRPr lang="zh-CN" altLang="en-US" dirty="0"/>
          </a:p>
        </p:txBody>
      </p:sp>
      <p:sp>
        <p:nvSpPr>
          <p:cNvPr id="14" name="TextBox 13"/>
          <p:cNvSpPr txBox="1"/>
          <p:nvPr/>
        </p:nvSpPr>
        <p:spPr>
          <a:xfrm>
            <a:off x="1453487" y="1968758"/>
            <a:ext cx="3242689" cy="369332"/>
          </a:xfrm>
          <a:prstGeom prst="rect">
            <a:avLst/>
          </a:prstGeom>
          <a:noFill/>
        </p:spPr>
        <p:txBody>
          <a:bodyPr wrap="square" rtlCol="0">
            <a:spAutoFit/>
          </a:bodyPr>
          <a:lstStyle/>
          <a:p>
            <a:r>
              <a:rPr lang="en-US" dirty="0"/>
              <a:t>Routes with part 1 objective</a:t>
            </a:r>
          </a:p>
        </p:txBody>
      </p:sp>
      <p:sp>
        <p:nvSpPr>
          <p:cNvPr id="17" name="TextBox 16"/>
          <p:cNvSpPr txBox="1"/>
          <p:nvPr/>
        </p:nvSpPr>
        <p:spPr>
          <a:xfrm>
            <a:off x="7107133" y="1968758"/>
            <a:ext cx="3113314" cy="369332"/>
          </a:xfrm>
          <a:prstGeom prst="rect">
            <a:avLst/>
          </a:prstGeom>
          <a:noFill/>
        </p:spPr>
        <p:txBody>
          <a:bodyPr wrap="square" rtlCol="0">
            <a:spAutoFit/>
          </a:bodyPr>
          <a:lstStyle/>
          <a:p>
            <a:r>
              <a:rPr lang="en-US" dirty="0"/>
              <a:t>Routes with new objective</a:t>
            </a:r>
          </a:p>
        </p:txBody>
      </p:sp>
      <p:sp>
        <p:nvSpPr>
          <p:cNvPr id="7" name="TextBox 6"/>
          <p:cNvSpPr txBox="1"/>
          <p:nvPr/>
        </p:nvSpPr>
        <p:spPr>
          <a:xfrm>
            <a:off x="452582" y="92770"/>
            <a:ext cx="11333018" cy="369332"/>
          </a:xfrm>
          <a:prstGeom prst="rect">
            <a:avLst/>
          </a:prstGeom>
          <a:noFill/>
        </p:spPr>
        <p:txBody>
          <a:bodyPr wrap="square" rtlCol="0">
            <a:spAutoFit/>
          </a:bodyPr>
          <a:lstStyle/>
          <a:p>
            <a:r>
              <a:rPr lang="en-US" dirty="0">
                <a:sym typeface="Wingdings" panose="05000000000000000000" pitchFamily="2" charset="2"/>
              </a:rPr>
              <a:t>Part 2.2: Visualisation</a:t>
            </a:r>
            <a:endParaRPr lang="en-US" dirty="0"/>
          </a:p>
        </p:txBody>
      </p:sp>
      <p:pic>
        <p:nvPicPr>
          <p:cNvPr id="4" name="Picture 3"/>
          <p:cNvPicPr>
            <a:picLocks noChangeAspect="1"/>
          </p:cNvPicPr>
          <p:nvPr/>
        </p:nvPicPr>
        <p:blipFill>
          <a:blip r:embed="rId5"/>
          <a:stretch>
            <a:fillRect/>
          </a:stretch>
        </p:blipFill>
        <p:spPr>
          <a:xfrm>
            <a:off x="1597152" y="2415972"/>
            <a:ext cx="2959714" cy="2583023"/>
          </a:xfrm>
          <a:prstGeom prst="rect">
            <a:avLst/>
          </a:prstGeom>
          <a:ln>
            <a:solidFill>
              <a:schemeClr val="tx1"/>
            </a:solidFill>
          </a:ln>
        </p:spPr>
      </p:pic>
      <p:pic>
        <p:nvPicPr>
          <p:cNvPr id="6" name="Picture 5"/>
          <p:cNvPicPr>
            <a:picLocks noChangeAspect="1"/>
          </p:cNvPicPr>
          <p:nvPr/>
        </p:nvPicPr>
        <p:blipFill>
          <a:blip r:embed="rId6"/>
          <a:stretch>
            <a:fillRect/>
          </a:stretch>
        </p:blipFill>
        <p:spPr>
          <a:xfrm>
            <a:off x="7183933" y="2415972"/>
            <a:ext cx="2959714" cy="2589787"/>
          </a:xfrm>
          <a:prstGeom prst="rect">
            <a:avLst/>
          </a:prstGeom>
          <a:ln>
            <a:solidFill>
              <a:schemeClr val="tx1"/>
            </a:solidFill>
          </a:ln>
        </p:spPr>
      </p:pic>
      <p:sp>
        <p:nvSpPr>
          <p:cNvPr id="8" name="Arrow: Right 7"/>
          <p:cNvSpPr/>
          <p:nvPr/>
        </p:nvSpPr>
        <p:spPr>
          <a:xfrm>
            <a:off x="5346143" y="3429000"/>
            <a:ext cx="1048512" cy="573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760339" y="5220919"/>
            <a:ext cx="2628984" cy="923330"/>
          </a:xfrm>
          <a:prstGeom prst="rect">
            <a:avLst/>
          </a:prstGeom>
          <a:noFill/>
        </p:spPr>
        <p:txBody>
          <a:bodyPr wrap="square" rtlCol="0">
            <a:spAutoFit/>
          </a:bodyPr>
          <a:lstStyle/>
          <a:p>
            <a:pPr algn="ctr"/>
            <a:r>
              <a:rPr lang="en-US" dirty="0"/>
              <a:t>Provider 1 wastes 3 hours by waiting</a:t>
            </a:r>
          </a:p>
          <a:p>
            <a:pPr algn="ctr"/>
            <a:r>
              <a:rPr lang="en-US" dirty="0"/>
              <a:t>Cost = $290</a:t>
            </a:r>
          </a:p>
        </p:txBody>
      </p:sp>
      <p:sp>
        <p:nvSpPr>
          <p:cNvPr id="15" name="TextBox 14"/>
          <p:cNvSpPr txBox="1"/>
          <p:nvPr/>
        </p:nvSpPr>
        <p:spPr>
          <a:xfrm>
            <a:off x="7349297" y="5359419"/>
            <a:ext cx="2628985" cy="646331"/>
          </a:xfrm>
          <a:prstGeom prst="rect">
            <a:avLst/>
          </a:prstGeom>
          <a:noFill/>
        </p:spPr>
        <p:txBody>
          <a:bodyPr wrap="square" rtlCol="0">
            <a:spAutoFit/>
          </a:bodyPr>
          <a:lstStyle/>
          <a:p>
            <a:pPr algn="ctr"/>
            <a:r>
              <a:rPr lang="en-US" dirty="0"/>
              <a:t>Provider 1 is removed</a:t>
            </a:r>
          </a:p>
          <a:p>
            <a:pPr algn="ctr"/>
            <a:r>
              <a:rPr lang="en-US" dirty="0"/>
              <a:t>Cost = </a:t>
            </a:r>
            <a:r>
              <a:rPr lang="en-US" b="1" dirty="0">
                <a:solidFill>
                  <a:schemeClr val="accent2"/>
                </a:solidFill>
              </a:rPr>
              <a:t>$260</a:t>
            </a:r>
          </a:p>
        </p:txBody>
      </p:sp>
      <p:pic>
        <p:nvPicPr>
          <p:cNvPr id="5" name="Recorded Sound">
            <a:hlinkClick r:id="" action="ppaction://media"/>
            <a:extLst>
              <a:ext uri="{FF2B5EF4-FFF2-40B4-BE49-F238E27FC236}">
                <a16:creationId xmlns:a16="http://schemas.microsoft.com/office/drawing/2014/main" id="{D1BFB705-785D-4D26-8A0E-02DFE58261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3829" y="6370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3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2582" y="92770"/>
            <a:ext cx="11333018" cy="369332"/>
          </a:xfrm>
          <a:prstGeom prst="rect">
            <a:avLst/>
          </a:prstGeom>
          <a:noFill/>
        </p:spPr>
        <p:txBody>
          <a:bodyPr wrap="square" rtlCol="0">
            <a:spAutoFit/>
          </a:bodyPr>
          <a:lstStyle/>
          <a:p>
            <a:r>
              <a:rPr lang="en-US" dirty="0"/>
              <a:t>Part 2.3: Allowing late arrivals</a:t>
            </a:r>
          </a:p>
        </p:txBody>
      </p:sp>
      <p:sp>
        <p:nvSpPr>
          <p:cNvPr id="5" name="Content Placeholder 4"/>
          <p:cNvSpPr>
            <a:spLocks noGrp="1"/>
          </p:cNvSpPr>
          <p:nvPr>
            <p:ph idx="1"/>
          </p:nvPr>
        </p:nvSpPr>
        <p:spPr>
          <a:xfrm>
            <a:off x="604283" y="1890876"/>
            <a:ext cx="11029615" cy="2959018"/>
          </a:xfrm>
        </p:spPr>
        <p:txBody>
          <a:bodyPr>
            <a:normAutofit/>
          </a:bodyPr>
          <a:lstStyle/>
          <a:p>
            <a:r>
              <a:rPr lang="en-US" altLang="zh-CN" sz="1800" b="1" dirty="0"/>
              <a:t>Motivation</a:t>
            </a:r>
            <a:r>
              <a:rPr lang="en-US" altLang="zh-CN" sz="1800" dirty="0"/>
              <a:t>:</a:t>
            </a:r>
            <a:r>
              <a:rPr lang="zh-CN" altLang="en-US" sz="1800" dirty="0"/>
              <a:t> </a:t>
            </a:r>
            <a:r>
              <a:rPr lang="en-US" altLang="zh-CN" sz="1800" dirty="0"/>
              <a:t>MIP</a:t>
            </a:r>
            <a:r>
              <a:rPr lang="zh-CN" altLang="en-US" sz="1800" dirty="0"/>
              <a:t> </a:t>
            </a:r>
            <a:r>
              <a:rPr lang="en-US" altLang="zh-CN" sz="1800" dirty="0"/>
              <a:t>model</a:t>
            </a:r>
            <a:r>
              <a:rPr lang="zh-CN" altLang="en-US" sz="1800" dirty="0"/>
              <a:t> </a:t>
            </a:r>
            <a:r>
              <a:rPr lang="en-US" altLang="zh-CN" sz="1800" dirty="0"/>
              <a:t>assumes</a:t>
            </a:r>
            <a:r>
              <a:rPr lang="zh-CN" altLang="en-US" sz="1800" dirty="0"/>
              <a:t> </a:t>
            </a:r>
            <a:r>
              <a:rPr lang="en-US" altLang="zh-CN" sz="1800" dirty="0"/>
              <a:t>providers</a:t>
            </a:r>
            <a:r>
              <a:rPr lang="zh-CN" altLang="en-US" sz="1800" dirty="0"/>
              <a:t> </a:t>
            </a:r>
            <a:r>
              <a:rPr lang="en-US" altLang="zh-CN" sz="1800" dirty="0"/>
              <a:t>can</a:t>
            </a:r>
            <a:r>
              <a:rPr lang="zh-CN" altLang="en-US" sz="1800" dirty="0"/>
              <a:t> </a:t>
            </a:r>
            <a:r>
              <a:rPr lang="en-US" altLang="zh-CN" sz="1800" dirty="0"/>
              <a:t>only</a:t>
            </a:r>
            <a:r>
              <a:rPr lang="zh-CN" altLang="en-US" sz="1800" dirty="0"/>
              <a:t> </a:t>
            </a:r>
            <a:r>
              <a:rPr lang="en-US" altLang="zh-CN" sz="1800" dirty="0"/>
              <a:t>arrive</a:t>
            </a:r>
            <a:r>
              <a:rPr lang="zh-CN" altLang="en-US" sz="1800" dirty="0"/>
              <a:t> </a:t>
            </a:r>
            <a:r>
              <a:rPr lang="en-US" altLang="zh-CN" sz="1800" dirty="0"/>
              <a:t>at</a:t>
            </a:r>
            <a:r>
              <a:rPr lang="zh-CN" altLang="en-US" sz="1800" dirty="0"/>
              <a:t> </a:t>
            </a:r>
            <a:r>
              <a:rPr lang="en-US" altLang="zh-CN" sz="1800" dirty="0"/>
              <a:t>each</a:t>
            </a:r>
            <a:r>
              <a:rPr lang="zh-CN" altLang="en-US" sz="1800" dirty="0"/>
              <a:t> </a:t>
            </a:r>
            <a:r>
              <a:rPr lang="en-US" altLang="zh-CN" sz="1800" dirty="0"/>
              <a:t>clients</a:t>
            </a:r>
            <a:r>
              <a:rPr lang="zh-CN" altLang="en-US" sz="1800" dirty="0"/>
              <a:t> </a:t>
            </a:r>
            <a:r>
              <a:rPr lang="en-US" altLang="zh-CN" sz="1800" dirty="0"/>
              <a:t>before</a:t>
            </a:r>
            <a:r>
              <a:rPr lang="zh-CN" altLang="en-US" sz="1800" dirty="0"/>
              <a:t> </a:t>
            </a:r>
            <a:r>
              <a:rPr lang="en-US" altLang="zh-CN" sz="1800" dirty="0"/>
              <a:t>or</a:t>
            </a:r>
            <a:r>
              <a:rPr lang="zh-CN" altLang="en-US" sz="1800" dirty="0"/>
              <a:t> </a:t>
            </a:r>
            <a:r>
              <a:rPr lang="en-US" altLang="zh-CN" sz="1800" dirty="0"/>
              <a:t>on</a:t>
            </a:r>
            <a:r>
              <a:rPr lang="zh-CN" altLang="en-US" sz="1800" dirty="0"/>
              <a:t> </a:t>
            </a:r>
            <a:r>
              <a:rPr lang="en-US" altLang="zh-CN" sz="1800" dirty="0"/>
              <a:t>start</a:t>
            </a:r>
            <a:r>
              <a:rPr lang="zh-CN" altLang="en-US" sz="1800" dirty="0"/>
              <a:t> </a:t>
            </a:r>
            <a:r>
              <a:rPr lang="en-US" altLang="zh-CN" sz="1800" dirty="0"/>
              <a:t>time.</a:t>
            </a:r>
            <a:r>
              <a:rPr lang="zh-CN" altLang="en-US" sz="1800" dirty="0"/>
              <a:t> </a:t>
            </a:r>
            <a:endParaRPr lang="en-US" altLang="zh-CN" sz="1800" dirty="0"/>
          </a:p>
          <a:p>
            <a:pPr lvl="1"/>
            <a:r>
              <a:rPr lang="en-US" altLang="zh-CN" sz="1800" dirty="0"/>
              <a:t>Allow</a:t>
            </a:r>
            <a:r>
              <a:rPr lang="zh-CN" altLang="en-US" sz="1800" dirty="0"/>
              <a:t> </a:t>
            </a:r>
            <a:r>
              <a:rPr lang="en-US" altLang="zh-CN" sz="1800" dirty="0"/>
              <a:t>providers</a:t>
            </a:r>
            <a:r>
              <a:rPr lang="zh-CN" altLang="en-US" sz="1800" dirty="0"/>
              <a:t> </a:t>
            </a:r>
            <a:r>
              <a:rPr lang="en-US" altLang="zh-CN" sz="1800" dirty="0"/>
              <a:t>to</a:t>
            </a:r>
            <a:r>
              <a:rPr lang="zh-CN" altLang="en-US" sz="1800" dirty="0"/>
              <a:t> </a:t>
            </a:r>
            <a:r>
              <a:rPr lang="en-US" altLang="zh-CN" sz="1800" dirty="0"/>
              <a:t>arrive</a:t>
            </a:r>
            <a:r>
              <a:rPr lang="zh-CN" altLang="en-US" sz="1800" dirty="0"/>
              <a:t> </a:t>
            </a:r>
            <a:r>
              <a:rPr lang="en-US" altLang="zh-CN" sz="1800" dirty="0"/>
              <a:t>after</a:t>
            </a:r>
            <a:r>
              <a:rPr lang="zh-CN" altLang="en-US" sz="1800" dirty="0"/>
              <a:t> </a:t>
            </a:r>
            <a:r>
              <a:rPr lang="en-US" altLang="zh-CN" sz="1800" dirty="0"/>
              <a:t>service start</a:t>
            </a:r>
            <a:r>
              <a:rPr lang="zh-CN" altLang="en-US" sz="1800" dirty="0"/>
              <a:t> </a:t>
            </a:r>
            <a:r>
              <a:rPr lang="en-US" altLang="zh-CN" sz="1800" dirty="0"/>
              <a:t>times</a:t>
            </a:r>
            <a:r>
              <a:rPr lang="zh-CN" altLang="en-US" sz="1800" dirty="0"/>
              <a:t> </a:t>
            </a:r>
            <a:r>
              <a:rPr lang="en-US" altLang="zh-CN" sz="1800" dirty="0"/>
              <a:t>with fixed</a:t>
            </a:r>
            <a:r>
              <a:rPr lang="zh-CN" altLang="en-US" sz="1800" dirty="0"/>
              <a:t> </a:t>
            </a:r>
            <a:r>
              <a:rPr lang="en-US" altLang="zh-CN" sz="1800" dirty="0"/>
              <a:t>penalty fees.</a:t>
            </a:r>
            <a:r>
              <a:rPr lang="zh-CN" altLang="en-US" sz="1800" dirty="0"/>
              <a:t> </a:t>
            </a:r>
            <a:endParaRPr lang="en-US" altLang="zh-CN" sz="1800" dirty="0"/>
          </a:p>
          <a:p>
            <a:r>
              <a:rPr lang="en-US" altLang="zh-CN" sz="1800" b="1" dirty="0"/>
              <a:t>Modification</a:t>
            </a:r>
            <a:r>
              <a:rPr lang="en-US" altLang="zh-CN" sz="1800" dirty="0"/>
              <a:t>:</a:t>
            </a:r>
            <a:r>
              <a:rPr lang="zh-CN" altLang="en-US" sz="1800" dirty="0"/>
              <a:t> </a:t>
            </a:r>
            <a:endParaRPr lang="en-US" altLang="zh-CN" sz="1800" dirty="0"/>
          </a:p>
          <a:p>
            <a:pPr lvl="1"/>
            <a:r>
              <a:rPr lang="en-US" altLang="zh-CN" sz="1800" b="1" dirty="0"/>
              <a:t>Variables</a:t>
            </a:r>
            <a:r>
              <a:rPr lang="en-US" altLang="zh-CN" sz="1800" dirty="0"/>
              <a:t>:</a:t>
            </a:r>
          </a:p>
        </p:txBody>
      </p:sp>
      <p:sp>
        <p:nvSpPr>
          <p:cNvPr id="6" name="标题 1"/>
          <p:cNvSpPr>
            <a:spLocks noGrp="1"/>
          </p:cNvSpPr>
          <p:nvPr>
            <p:ph type="title"/>
          </p:nvPr>
        </p:nvSpPr>
        <p:spPr>
          <a:xfrm>
            <a:off x="581192" y="702156"/>
            <a:ext cx="11029616" cy="1188720"/>
          </a:xfrm>
        </p:spPr>
        <p:txBody>
          <a:bodyPr/>
          <a:lstStyle/>
          <a:p>
            <a:pPr algn="ctr"/>
            <a:r>
              <a:rPr lang="en-US" altLang="zh-CN" cap="none" dirty="0"/>
              <a:t>2. Penalty for late arrivals</a:t>
            </a:r>
            <a:endParaRPr lang="zh-CN" altLang="en-US" dirty="0"/>
          </a:p>
        </p:txBody>
      </p:sp>
      <p:pic>
        <p:nvPicPr>
          <p:cNvPr id="7" name="图片 6" descr="文本&#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122" y="4278903"/>
            <a:ext cx="8612372" cy="1512823"/>
          </a:xfrm>
          <a:prstGeom prst="rect">
            <a:avLst/>
          </a:prstGeom>
        </p:spPr>
      </p:pic>
      <p:pic>
        <p:nvPicPr>
          <p:cNvPr id="2" name="Audio Recording 2021年5月17日 下午1:45:49" descr="Audio Recording 2021年5月17日 下午1:45:4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470" y="6072387"/>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4"/>
          <p:cNvSpPr txBox="1"/>
          <p:nvPr/>
        </p:nvSpPr>
        <p:spPr>
          <a:xfrm>
            <a:off x="581192" y="2130930"/>
            <a:ext cx="11029615" cy="4487421"/>
          </a:xfrm>
          <a:prstGeom prst="rect">
            <a:avLst/>
          </a:prstGeom>
        </p:spPr>
        <p:txBody>
          <a:bodyPr vert="horz" lIns="91440" tIns="45720" rIns="91440" bIns="45720" rtlCol="0" anchor="ctr">
            <a:normAutofit/>
          </a:bodyPr>
          <a:lstStyle>
            <a:lvl1pPr marL="306070" indent="-30607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altLang="zh-CN" sz="1800" dirty="0"/>
          </a:p>
          <a:p>
            <a:endParaRPr lang="en-US" altLang="zh-CN" sz="1800" dirty="0"/>
          </a:p>
          <a:p>
            <a:endParaRPr lang="en-US" altLang="zh-CN" sz="1800" dirty="0"/>
          </a:p>
          <a:p>
            <a:endParaRPr lang="en-US" altLang="zh-CN" sz="1800" dirty="0"/>
          </a:p>
          <a:p>
            <a:endParaRPr lang="en-US" altLang="zh-CN" sz="1800" dirty="0"/>
          </a:p>
          <a:p>
            <a:pPr marL="0" indent="0">
              <a:buNone/>
            </a:pPr>
            <a:endParaRPr lang="en-US" altLang="zh-CN" sz="1800" dirty="0"/>
          </a:p>
          <a:p>
            <a:endParaRPr lang="en-US" altLang="zh-CN" sz="1800" dirty="0"/>
          </a:p>
          <a:p>
            <a:r>
              <a:rPr lang="en-US" altLang="zh-CN" sz="1800" b="1" dirty="0"/>
              <a:t>Objective</a:t>
            </a:r>
            <a:r>
              <a:rPr lang="en-US" altLang="zh-CN" sz="1800" dirty="0"/>
              <a:t>: minimize the total hiring cost</a:t>
            </a:r>
            <a:r>
              <a:rPr lang="zh-CN" altLang="en-US" sz="1800" dirty="0"/>
              <a:t> </a:t>
            </a:r>
            <a:r>
              <a:rPr lang="en-US" altLang="zh-CN" sz="1800" dirty="0"/>
              <a:t>including</a:t>
            </a:r>
            <a:r>
              <a:rPr lang="zh-CN" altLang="en-US" sz="1800" dirty="0"/>
              <a:t> </a:t>
            </a:r>
            <a:r>
              <a:rPr lang="en-US" altLang="zh-CN" sz="1800" b="1" dirty="0">
                <a:solidFill>
                  <a:schemeClr val="accent2"/>
                </a:solidFill>
              </a:rPr>
              <a:t>service</a:t>
            </a:r>
            <a:r>
              <a:rPr lang="zh-CN" altLang="en-US" sz="1800" b="1" dirty="0">
                <a:solidFill>
                  <a:schemeClr val="accent2"/>
                </a:solidFill>
              </a:rPr>
              <a:t> </a:t>
            </a:r>
            <a:r>
              <a:rPr lang="en-US" altLang="zh-CN" sz="1800" b="1" dirty="0">
                <a:solidFill>
                  <a:schemeClr val="accent2"/>
                </a:solidFill>
              </a:rPr>
              <a:t>cost</a:t>
            </a:r>
            <a:r>
              <a:rPr lang="zh-CN" altLang="en-US" sz="1800" dirty="0"/>
              <a:t> </a:t>
            </a:r>
            <a:r>
              <a:rPr lang="en-US" altLang="zh-CN" sz="1800" dirty="0"/>
              <a:t>and</a:t>
            </a:r>
            <a:r>
              <a:rPr lang="zh-CN" altLang="en-US" sz="1800" dirty="0"/>
              <a:t> </a:t>
            </a:r>
            <a:r>
              <a:rPr lang="en-US" altLang="zh-CN" sz="1800" b="1" dirty="0">
                <a:solidFill>
                  <a:schemeClr val="accent2"/>
                </a:solidFill>
              </a:rPr>
              <a:t>penalty</a:t>
            </a:r>
            <a:r>
              <a:rPr lang="zh-CN" altLang="en-US" sz="1800" b="1" dirty="0">
                <a:solidFill>
                  <a:schemeClr val="accent2"/>
                </a:solidFill>
              </a:rPr>
              <a:t> </a:t>
            </a:r>
            <a:r>
              <a:rPr lang="en-US" altLang="zh-CN" sz="1800" b="1" dirty="0">
                <a:solidFill>
                  <a:schemeClr val="accent2"/>
                </a:solidFill>
              </a:rPr>
              <a:t>cost</a:t>
            </a:r>
            <a:r>
              <a:rPr lang="zh-CN" altLang="en-US" sz="1800" b="1" dirty="0">
                <a:solidFill>
                  <a:schemeClr val="accent2"/>
                </a:solidFill>
              </a:rPr>
              <a:t> </a:t>
            </a:r>
            <a:r>
              <a:rPr lang="en-US" altLang="zh-CN" sz="1800" dirty="0"/>
              <a:t>where providers are paid by the # worked hours</a:t>
            </a:r>
            <a:r>
              <a:rPr lang="zh-CN" altLang="en-US" sz="1800" dirty="0"/>
              <a:t> </a:t>
            </a:r>
            <a:endParaRPr lang="en-US" altLang="zh-CN" sz="1800" dirty="0"/>
          </a:p>
          <a:p>
            <a:pPr marL="0" indent="0">
              <a:buNone/>
            </a:pPr>
            <a:endParaRPr lang="en-US" altLang="zh-CN" sz="1800" dirty="0"/>
          </a:p>
        </p:txBody>
      </p:sp>
      <p:pic>
        <p:nvPicPr>
          <p:cNvPr id="14" name="Picture 13"/>
          <p:cNvPicPr>
            <a:picLocks noChangeAspect="1"/>
          </p:cNvPicPr>
          <p:nvPr/>
        </p:nvPicPr>
        <p:blipFill>
          <a:blip r:embed="rId5"/>
          <a:stretch>
            <a:fillRect/>
          </a:stretch>
        </p:blipFill>
        <p:spPr>
          <a:xfrm>
            <a:off x="1743456" y="2312841"/>
            <a:ext cx="9083040" cy="1190625"/>
          </a:xfrm>
          <a:prstGeom prst="rect">
            <a:avLst/>
          </a:prstGeom>
        </p:spPr>
      </p:pic>
      <p:sp>
        <p:nvSpPr>
          <p:cNvPr id="4" name="标题 1"/>
          <p:cNvSpPr>
            <a:spLocks noGrp="1"/>
          </p:cNvSpPr>
          <p:nvPr>
            <p:ph type="title"/>
          </p:nvPr>
        </p:nvSpPr>
        <p:spPr>
          <a:xfrm>
            <a:off x="581192" y="702156"/>
            <a:ext cx="11029616" cy="1188720"/>
          </a:xfrm>
        </p:spPr>
        <p:txBody>
          <a:bodyPr/>
          <a:lstStyle/>
          <a:p>
            <a:pPr algn="ctr"/>
            <a:r>
              <a:rPr lang="en-US" altLang="zh-CN" cap="none" dirty="0"/>
              <a:t>2. Penalizing late arrivals</a:t>
            </a:r>
            <a:endParaRPr lang="zh-CN" altLang="en-US" dirty="0"/>
          </a:p>
        </p:txBody>
      </p:sp>
      <p:sp>
        <p:nvSpPr>
          <p:cNvPr id="5" name="TextBox 3"/>
          <p:cNvSpPr txBox="1"/>
          <p:nvPr/>
        </p:nvSpPr>
        <p:spPr>
          <a:xfrm>
            <a:off x="452582" y="92770"/>
            <a:ext cx="11333018" cy="369332"/>
          </a:xfrm>
          <a:prstGeom prst="rect">
            <a:avLst/>
          </a:prstGeom>
          <a:noFill/>
        </p:spPr>
        <p:txBody>
          <a:bodyPr wrap="square" rtlCol="0">
            <a:spAutoFit/>
          </a:bodyPr>
          <a:lstStyle/>
          <a:p>
            <a:r>
              <a:rPr lang="en-US" dirty="0"/>
              <a:t>Part 2.3: Objective function modification</a:t>
            </a:r>
          </a:p>
        </p:txBody>
      </p:sp>
      <p:sp>
        <p:nvSpPr>
          <p:cNvPr id="8" name="Right Bracket 10"/>
          <p:cNvSpPr/>
          <p:nvPr/>
        </p:nvSpPr>
        <p:spPr>
          <a:xfrm rot="5400000">
            <a:off x="4511002" y="1618661"/>
            <a:ext cx="1298666" cy="4416057"/>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0" name="文本框 9"/>
          <p:cNvSpPr txBox="1"/>
          <p:nvPr/>
        </p:nvSpPr>
        <p:spPr>
          <a:xfrm>
            <a:off x="4180091" y="4498797"/>
            <a:ext cx="1697901" cy="369332"/>
          </a:xfrm>
          <a:prstGeom prst="rect">
            <a:avLst/>
          </a:prstGeom>
          <a:noFill/>
        </p:spPr>
        <p:txBody>
          <a:bodyPr wrap="none" rtlCol="0">
            <a:spAutoFit/>
          </a:bodyPr>
          <a:lstStyle/>
          <a:p>
            <a:r>
              <a:rPr kumimoji="1" lang="en-US" altLang="zh-CN" dirty="0"/>
              <a:t>#</a:t>
            </a:r>
            <a:r>
              <a:rPr kumimoji="1" lang="zh-CN" altLang="en-US" dirty="0"/>
              <a:t> </a:t>
            </a:r>
            <a:r>
              <a:rPr kumimoji="1" lang="en-US" altLang="zh-CN" dirty="0"/>
              <a:t>Service</a:t>
            </a:r>
            <a:r>
              <a:rPr kumimoji="1" lang="zh-CN" altLang="en-US" dirty="0"/>
              <a:t> </a:t>
            </a:r>
            <a:r>
              <a:rPr kumimoji="1" lang="en-US" altLang="zh-CN" dirty="0"/>
              <a:t>cost</a:t>
            </a:r>
            <a:endParaRPr kumimoji="1" lang="zh-CN" altLang="en-US" dirty="0"/>
          </a:p>
        </p:txBody>
      </p:sp>
      <p:cxnSp>
        <p:nvCxnSpPr>
          <p:cNvPr id="12" name="直线箭头连接符 11"/>
          <p:cNvCxnSpPr/>
          <p:nvPr/>
        </p:nvCxnSpPr>
        <p:spPr>
          <a:xfrm>
            <a:off x="9239693" y="3094074"/>
            <a:ext cx="0" cy="43562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447851" y="3529694"/>
            <a:ext cx="1531188" cy="369332"/>
          </a:xfrm>
          <a:prstGeom prst="rect">
            <a:avLst/>
          </a:prstGeom>
          <a:noFill/>
        </p:spPr>
        <p:txBody>
          <a:bodyPr wrap="none" rtlCol="0">
            <a:spAutoFit/>
          </a:bodyPr>
          <a:lstStyle/>
          <a:p>
            <a:r>
              <a:rPr kumimoji="1" lang="en-US" altLang="zh-CN" dirty="0">
                <a:solidFill>
                  <a:srgbClr val="C00000"/>
                </a:solidFill>
              </a:rPr>
              <a:t>#</a:t>
            </a:r>
            <a:r>
              <a:rPr kumimoji="1" lang="zh-CN" altLang="en-US" dirty="0">
                <a:solidFill>
                  <a:srgbClr val="C00000"/>
                </a:solidFill>
              </a:rPr>
              <a:t> </a:t>
            </a:r>
            <a:r>
              <a:rPr kumimoji="1" lang="en-US" altLang="zh-CN" dirty="0">
                <a:solidFill>
                  <a:srgbClr val="C00000"/>
                </a:solidFill>
              </a:rPr>
              <a:t>Late</a:t>
            </a:r>
            <a:r>
              <a:rPr kumimoji="1" lang="zh-CN" altLang="en-US" dirty="0">
                <a:solidFill>
                  <a:srgbClr val="C00000"/>
                </a:solidFill>
              </a:rPr>
              <a:t> </a:t>
            </a:r>
            <a:r>
              <a:rPr kumimoji="1" lang="en-US" altLang="zh-CN" dirty="0">
                <a:solidFill>
                  <a:srgbClr val="C00000"/>
                </a:solidFill>
              </a:rPr>
              <a:t>hours</a:t>
            </a:r>
            <a:endParaRPr kumimoji="1" lang="zh-CN" altLang="en-US" dirty="0">
              <a:solidFill>
                <a:srgbClr val="C00000"/>
              </a:solidFill>
            </a:endParaRPr>
          </a:p>
        </p:txBody>
      </p:sp>
      <p:sp>
        <p:nvSpPr>
          <p:cNvPr id="11" name="Right Bracket 12"/>
          <p:cNvSpPr/>
          <p:nvPr/>
        </p:nvSpPr>
        <p:spPr>
          <a:xfrm rot="5400000">
            <a:off x="8791153" y="2574793"/>
            <a:ext cx="959139" cy="2843322"/>
          </a:xfrm>
          <a:prstGeom prst="rightBracket">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3" name="文本框 2"/>
          <p:cNvSpPr txBox="1"/>
          <p:nvPr/>
        </p:nvSpPr>
        <p:spPr>
          <a:xfrm>
            <a:off x="8447851" y="4500709"/>
            <a:ext cx="1697901" cy="369332"/>
          </a:xfrm>
          <a:prstGeom prst="rect">
            <a:avLst/>
          </a:prstGeom>
          <a:noFill/>
        </p:spPr>
        <p:txBody>
          <a:bodyPr wrap="none" rtlCol="0">
            <a:spAutoFit/>
          </a:bodyPr>
          <a:lstStyle/>
          <a:p>
            <a:r>
              <a:rPr kumimoji="1" lang="en-US" altLang="zh-CN" dirty="0">
                <a:solidFill>
                  <a:srgbClr val="C00000"/>
                </a:solidFill>
              </a:rPr>
              <a:t>#</a:t>
            </a:r>
            <a:r>
              <a:rPr kumimoji="1" lang="zh-CN" altLang="en-US" dirty="0">
                <a:solidFill>
                  <a:srgbClr val="C00000"/>
                </a:solidFill>
              </a:rPr>
              <a:t> </a:t>
            </a:r>
            <a:r>
              <a:rPr kumimoji="1" lang="en-US" altLang="zh-CN" dirty="0">
                <a:solidFill>
                  <a:srgbClr val="C00000"/>
                </a:solidFill>
              </a:rPr>
              <a:t>Penalty</a:t>
            </a:r>
            <a:r>
              <a:rPr kumimoji="1" lang="zh-CN" altLang="en-US" dirty="0">
                <a:solidFill>
                  <a:srgbClr val="C00000"/>
                </a:solidFill>
              </a:rPr>
              <a:t> </a:t>
            </a:r>
            <a:r>
              <a:rPr kumimoji="1" lang="en-US" altLang="zh-CN" dirty="0">
                <a:solidFill>
                  <a:srgbClr val="C00000"/>
                </a:solidFill>
              </a:rPr>
              <a:t>cost</a:t>
            </a:r>
            <a:endParaRPr kumimoji="1" lang="zh-CN" altLang="en-US" dirty="0">
              <a:solidFill>
                <a:srgbClr val="C00000"/>
              </a:solidFill>
            </a:endParaRPr>
          </a:p>
        </p:txBody>
      </p:sp>
      <p:sp>
        <p:nvSpPr>
          <p:cNvPr id="15" name="Right Bracket 10"/>
          <p:cNvSpPr/>
          <p:nvPr/>
        </p:nvSpPr>
        <p:spPr>
          <a:xfrm rot="5400000">
            <a:off x="6000727" y="2194126"/>
            <a:ext cx="435620" cy="2299643"/>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6" name="文本框 5"/>
          <p:cNvSpPr txBox="1"/>
          <p:nvPr/>
        </p:nvSpPr>
        <p:spPr>
          <a:xfrm>
            <a:off x="5299054" y="3540593"/>
            <a:ext cx="1838965" cy="369332"/>
          </a:xfrm>
          <a:prstGeom prst="rect">
            <a:avLst/>
          </a:prstGeom>
          <a:noFill/>
        </p:spPr>
        <p:txBody>
          <a:bodyPr wrap="none" rtlCol="0">
            <a:spAutoFit/>
          </a:bodyPr>
          <a:lstStyle/>
          <a:p>
            <a:r>
              <a:rPr kumimoji="1" lang="en-US" altLang="zh-CN" dirty="0"/>
              <a:t>#</a:t>
            </a:r>
            <a:r>
              <a:rPr kumimoji="1" lang="zh-CN" altLang="en-US" dirty="0"/>
              <a:t> </a:t>
            </a:r>
            <a:r>
              <a:rPr kumimoji="1" lang="en-US" altLang="zh-CN" dirty="0"/>
              <a:t>service</a:t>
            </a:r>
            <a:r>
              <a:rPr kumimoji="1" lang="zh-CN" altLang="en-US" dirty="0"/>
              <a:t> </a:t>
            </a:r>
            <a:r>
              <a:rPr kumimoji="1" lang="en-US" altLang="zh-CN" dirty="0"/>
              <a:t>hours</a:t>
            </a:r>
            <a:endParaRPr kumimoji="1" lang="zh-CN" altLang="en-US" dirty="0"/>
          </a:p>
        </p:txBody>
      </p:sp>
      <p:pic>
        <p:nvPicPr>
          <p:cNvPr id="2" name="Audio Recording 2021年5月17日 下午3:06:02" descr="Audio Recording 2021年5月17日 下午3:06:0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15584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2582" y="92770"/>
            <a:ext cx="11333018" cy="369332"/>
          </a:xfrm>
          <a:prstGeom prst="rect">
            <a:avLst/>
          </a:prstGeom>
          <a:noFill/>
        </p:spPr>
        <p:txBody>
          <a:bodyPr wrap="square" rtlCol="0">
            <a:spAutoFit/>
          </a:bodyPr>
          <a:lstStyle/>
          <a:p>
            <a:r>
              <a:rPr lang="en-US" dirty="0"/>
              <a:t>Part 2.3: Constraints setting</a:t>
            </a:r>
          </a:p>
        </p:txBody>
      </p:sp>
      <p:sp>
        <p:nvSpPr>
          <p:cNvPr id="6" name="Content Placeholder 4"/>
          <p:cNvSpPr>
            <a:spLocks noGrp="1"/>
          </p:cNvSpPr>
          <p:nvPr>
            <p:ph idx="1"/>
          </p:nvPr>
        </p:nvSpPr>
        <p:spPr>
          <a:xfrm>
            <a:off x="452579" y="708105"/>
            <a:ext cx="11029615" cy="1131579"/>
          </a:xfrm>
        </p:spPr>
        <p:txBody>
          <a:bodyPr>
            <a:normAutofit/>
          </a:bodyPr>
          <a:lstStyle/>
          <a:p>
            <a:r>
              <a:rPr lang="en-US" altLang="zh-CN" sz="1800" b="1" dirty="0"/>
              <a:t>Constraints</a:t>
            </a:r>
            <a:r>
              <a:rPr lang="en-US" altLang="zh-CN" sz="1800" dirty="0"/>
              <a:t>:</a:t>
            </a:r>
            <a:r>
              <a:rPr lang="zh-CN" altLang="en-US" sz="1800" dirty="0"/>
              <a:t> </a:t>
            </a:r>
            <a:endParaRPr lang="en-US" altLang="zh-CN" sz="1800" dirty="0"/>
          </a:p>
          <a:p>
            <a:pPr lvl="1"/>
            <a:r>
              <a:rPr lang="en-US" altLang="zh-CN" sz="1800" dirty="0"/>
              <a:t>Only</a:t>
            </a:r>
            <a:r>
              <a:rPr lang="zh-CN" altLang="en-US" sz="1800" dirty="0"/>
              <a:t> </a:t>
            </a:r>
            <a:r>
              <a:rPr lang="en-US" altLang="zh-CN" sz="1800" dirty="0"/>
              <a:t>one</a:t>
            </a:r>
            <a:r>
              <a:rPr lang="zh-CN" altLang="en-US" sz="1800" dirty="0"/>
              <a:t> </a:t>
            </a:r>
            <a:r>
              <a:rPr lang="en-US" altLang="zh-CN" sz="1800" dirty="0"/>
              <a:t>condition</a:t>
            </a:r>
            <a:r>
              <a:rPr lang="zh-CN" altLang="en-US" sz="1800" dirty="0"/>
              <a:t> </a:t>
            </a:r>
            <a:r>
              <a:rPr lang="en-US" altLang="zh-CN" sz="1800" dirty="0"/>
              <a:t>happen:</a:t>
            </a:r>
            <a:r>
              <a:rPr lang="zh-CN" altLang="en-US" sz="1800" dirty="0"/>
              <a:t> </a:t>
            </a:r>
            <a:endParaRPr lang="en-US" altLang="zh-CN" sz="1800" dirty="0"/>
          </a:p>
        </p:txBody>
      </p:sp>
      <p:sp>
        <p:nvSpPr>
          <p:cNvPr id="9" name="Content Placeholder 4"/>
          <p:cNvSpPr txBox="1"/>
          <p:nvPr/>
        </p:nvSpPr>
        <p:spPr>
          <a:xfrm>
            <a:off x="452578" y="2311351"/>
            <a:ext cx="11029615" cy="1131579"/>
          </a:xfrm>
          <a:prstGeom prst="rect">
            <a:avLst/>
          </a:prstGeom>
        </p:spPr>
        <p:txBody>
          <a:bodyPr vert="horz" lIns="91440" tIns="45720" rIns="91440" bIns="45720" rtlCol="0" anchor="ctr">
            <a:normAutofit/>
          </a:bodyPr>
          <a:lstStyle>
            <a:lvl1pPr marL="306070" indent="-30607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US" altLang="zh-CN" sz="1800" dirty="0"/>
              <a:t>The actual departure time from 14HS.</a:t>
            </a:r>
          </a:p>
        </p:txBody>
      </p:sp>
      <p:pic>
        <p:nvPicPr>
          <p:cNvPr id="11" name="图片 10" descr="文本, 信件&#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023" y="1796762"/>
            <a:ext cx="2511450" cy="772754"/>
          </a:xfrm>
          <a:prstGeom prst="rect">
            <a:avLst/>
          </a:prstGeom>
        </p:spPr>
      </p:pic>
      <p:pic>
        <p:nvPicPr>
          <p:cNvPr id="15" name="图片 14" descr="文本, 信件&#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7930" y="3179109"/>
            <a:ext cx="2717636" cy="750926"/>
          </a:xfrm>
          <a:prstGeom prst="rect">
            <a:avLst/>
          </a:prstGeom>
        </p:spPr>
      </p:pic>
      <p:sp>
        <p:nvSpPr>
          <p:cNvPr id="16" name="Content Placeholder 4"/>
          <p:cNvSpPr txBox="1"/>
          <p:nvPr/>
        </p:nvSpPr>
        <p:spPr>
          <a:xfrm>
            <a:off x="444196" y="3648101"/>
            <a:ext cx="11029615" cy="1131579"/>
          </a:xfrm>
          <a:prstGeom prst="rect">
            <a:avLst/>
          </a:prstGeom>
        </p:spPr>
        <p:txBody>
          <a:bodyPr vert="horz" lIns="91440" tIns="45720" rIns="91440" bIns="45720" rtlCol="0" anchor="ctr">
            <a:normAutofit/>
          </a:bodyPr>
          <a:lstStyle>
            <a:lvl1pPr marL="306070" indent="-30607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US" altLang="zh-CN" sz="1800" dirty="0"/>
              <a:t>The departure time</a:t>
            </a:r>
            <a:r>
              <a:rPr lang="zh-CN" altLang="en-US" sz="1800" dirty="0"/>
              <a:t> </a:t>
            </a:r>
            <a:r>
              <a:rPr lang="en-US" altLang="zh-CN" sz="1800" dirty="0"/>
              <a:t>from</a:t>
            </a:r>
            <a:r>
              <a:rPr lang="zh-CN" altLang="en-US" sz="1800" dirty="0"/>
              <a:t> </a:t>
            </a:r>
            <a:r>
              <a:rPr lang="en-US" altLang="zh-CN" sz="1800" dirty="0"/>
              <a:t>clients.</a:t>
            </a:r>
          </a:p>
        </p:txBody>
      </p:sp>
      <mc:AlternateContent xmlns:mc="http://schemas.openxmlformats.org/markup-compatibility/2006" xmlns:a14="http://schemas.microsoft.com/office/drawing/2010/main">
        <mc:Choice Requires="a14">
          <p:sp>
            <p:nvSpPr>
              <p:cNvPr id="19" name="Content Placeholder 4"/>
              <p:cNvSpPr txBox="1"/>
              <p:nvPr/>
            </p:nvSpPr>
            <p:spPr>
              <a:xfrm>
                <a:off x="444195" y="4797793"/>
                <a:ext cx="11029615" cy="1131579"/>
              </a:xfrm>
              <a:prstGeom prst="rect">
                <a:avLst/>
              </a:prstGeom>
            </p:spPr>
            <p:txBody>
              <a:bodyPr vert="horz" lIns="91440" tIns="45720" rIns="91440" bIns="45720" rtlCol="0" anchor="ctr">
                <a:normAutofit/>
              </a:bodyPr>
              <a:lstStyle>
                <a:lvl1pPr marL="306070" indent="-30607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US" altLang="zh-CN" sz="1800" dirty="0"/>
                  <a:t>The definition of actual arrival time at</a:t>
                </a:r>
                <a:r>
                  <a:rPr lang="zh-CN" altLang="en-US" sz="1800" dirty="0"/>
                  <a:t> </a:t>
                </a:r>
                <a:r>
                  <a:rPr lang="en-US" altLang="zh-CN" sz="1800" dirty="0"/>
                  <a:t>client </a:t>
                </a:r>
                <a14:m>
                  <m:oMath xmlns:m="http://schemas.openxmlformats.org/officeDocument/2006/math">
                    <m:r>
                      <a:rPr lang="en-US" altLang="zh-CN" sz="1800" b="1" i="1" dirty="0" smtClean="0">
                        <a:latin typeface="Cambria Math" panose="02040503050406030204" pitchFamily="18" charset="0"/>
                      </a:rPr>
                      <m:t>𝒋</m:t>
                    </m:r>
                  </m:oMath>
                </a14:m>
                <a:r>
                  <a:rPr lang="en-US" altLang="zh-CN" sz="1800" dirty="0"/>
                  <a:t>. </a:t>
                </a:r>
              </a:p>
            </p:txBody>
          </p:sp>
        </mc:Choice>
        <mc:Fallback xmlns="">
          <p:sp>
            <p:nvSpPr>
              <p:cNvPr id="19" name="Content Placeholder 4"/>
              <p:cNvSpPr txBox="1">
                <a:spLocks noRot="1" noChangeAspect="1" noMove="1" noResize="1" noEditPoints="1" noAdjustHandles="1" noChangeArrowheads="1" noChangeShapeType="1" noTextEdit="1"/>
              </p:cNvSpPr>
              <p:nvPr/>
            </p:nvSpPr>
            <p:spPr>
              <a:xfrm>
                <a:off x="444195" y="4797793"/>
                <a:ext cx="11029615" cy="1131579"/>
              </a:xfrm>
              <a:prstGeom prst="rect">
                <a:avLst/>
              </a:prstGeom>
              <a:blipFill rotWithShape="1">
                <a:blip r:embed="rId7"/>
                <a:stretch>
                  <a:fillRect l="-3" t="-33" r="6" b="33"/>
                </a:stretch>
              </a:blipFill>
            </p:spPr>
            <p:txBody>
              <a:bodyPr/>
              <a:lstStyle/>
              <a:p>
                <a:r>
                  <a:rPr lang="zh-CN" altLang="en-US">
                    <a:noFill/>
                  </a:rPr>
                  <a:t> </a:t>
                </a:r>
              </a:p>
            </p:txBody>
          </p:sp>
        </mc:Fallback>
      </mc:AlternateContent>
      <p:pic>
        <p:nvPicPr>
          <p:cNvPr id="21" name="图片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0190" y="5816286"/>
            <a:ext cx="6604000" cy="444500"/>
          </a:xfrm>
          <a:prstGeom prst="rect">
            <a:avLst/>
          </a:prstGeom>
        </p:spPr>
      </p:pic>
      <p:pic>
        <p:nvPicPr>
          <p:cNvPr id="3" name="图片 2"/>
          <p:cNvPicPr>
            <a:picLocks noChangeAspect="1"/>
          </p:cNvPicPr>
          <p:nvPr/>
        </p:nvPicPr>
        <p:blipFill>
          <a:blip r:embed="rId9"/>
          <a:stretch>
            <a:fillRect/>
          </a:stretch>
        </p:blipFill>
        <p:spPr>
          <a:xfrm>
            <a:off x="3396648" y="4475114"/>
            <a:ext cx="4140200" cy="622300"/>
          </a:xfrm>
          <a:prstGeom prst="rect">
            <a:avLst/>
          </a:prstGeom>
        </p:spPr>
      </p:pic>
      <p:pic>
        <p:nvPicPr>
          <p:cNvPr id="5" name="Audio Recording 2021年5月17日 下午2:41:13" descr="Audio Recording 2021年5月17日 下午2:41: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0" y="614989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581192" y="702156"/>
            <a:ext cx="11029616" cy="1188720"/>
          </a:xfrm>
        </p:spPr>
        <p:txBody>
          <a:bodyPr/>
          <a:lstStyle/>
          <a:p>
            <a:pPr algn="ctr"/>
            <a:r>
              <a:rPr lang="en-US" altLang="zh-CN" cap="none" dirty="0"/>
              <a:t>Sample route assignments</a:t>
            </a:r>
            <a:endParaRPr lang="zh-CN" altLang="en-US" dirty="0"/>
          </a:p>
        </p:txBody>
      </p:sp>
      <p:sp>
        <p:nvSpPr>
          <p:cNvPr id="7" name="TextBox 6"/>
          <p:cNvSpPr txBox="1"/>
          <p:nvPr/>
        </p:nvSpPr>
        <p:spPr>
          <a:xfrm>
            <a:off x="452582" y="92770"/>
            <a:ext cx="11333018" cy="369332"/>
          </a:xfrm>
          <a:prstGeom prst="rect">
            <a:avLst/>
          </a:prstGeom>
          <a:noFill/>
        </p:spPr>
        <p:txBody>
          <a:bodyPr wrap="square" rtlCol="0">
            <a:spAutoFit/>
          </a:bodyPr>
          <a:lstStyle/>
          <a:p>
            <a:r>
              <a:rPr lang="en-US" dirty="0">
                <a:sym typeface="Wingdings" panose="05000000000000000000" pitchFamily="2" charset="2"/>
              </a:rPr>
              <a:t>Part </a:t>
            </a:r>
            <a:r>
              <a:rPr lang="en-US" altLang="zh-CN" dirty="0">
                <a:sym typeface="Wingdings" panose="05000000000000000000" pitchFamily="2" charset="2"/>
              </a:rPr>
              <a:t>2.3</a:t>
            </a:r>
            <a:r>
              <a:rPr lang="en-US" dirty="0">
                <a:sym typeface="Wingdings" panose="05000000000000000000" pitchFamily="2" charset="2"/>
              </a:rPr>
              <a:t>: Visualisation</a:t>
            </a:r>
            <a:endParaRPr lang="en-US" dirty="0"/>
          </a:p>
        </p:txBody>
      </p:sp>
      <p:pic>
        <p:nvPicPr>
          <p:cNvPr id="11" name="图片 10" descr="图表&#10;&#10;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7994" y="2403824"/>
            <a:ext cx="4396965" cy="2910312"/>
          </a:xfrm>
          <a:prstGeom prst="rect">
            <a:avLst/>
          </a:prstGeom>
        </p:spPr>
      </p:pic>
      <p:sp>
        <p:nvSpPr>
          <p:cNvPr id="2" name="文本框 1"/>
          <p:cNvSpPr txBox="1"/>
          <p:nvPr/>
        </p:nvSpPr>
        <p:spPr>
          <a:xfrm>
            <a:off x="1239921" y="3102114"/>
            <a:ext cx="2775119" cy="707886"/>
          </a:xfrm>
          <a:prstGeom prst="rect">
            <a:avLst/>
          </a:prstGeom>
          <a:noFill/>
        </p:spPr>
        <p:txBody>
          <a:bodyPr wrap="none" rtlCol="0">
            <a:spAutoFit/>
          </a:bodyPr>
          <a:lstStyle/>
          <a:p>
            <a:pPr algn="ctr"/>
            <a:r>
              <a:rPr kumimoji="1" lang="en-US" altLang="zh-CN" sz="2000" dirty="0"/>
              <a:t>Infeasible</a:t>
            </a:r>
            <a:r>
              <a:rPr kumimoji="1" lang="zh-CN" altLang="en-US" sz="2000" dirty="0"/>
              <a:t> </a:t>
            </a:r>
            <a:r>
              <a:rPr kumimoji="1" lang="en-US" altLang="zh-CN" sz="2000" dirty="0"/>
              <a:t>solution</a:t>
            </a:r>
          </a:p>
          <a:p>
            <a:pPr algn="ctr"/>
            <a:r>
              <a:rPr kumimoji="1" lang="zh-CN" altLang="en-US" sz="2000" dirty="0"/>
              <a:t> </a:t>
            </a:r>
            <a:r>
              <a:rPr kumimoji="1" lang="en-US" altLang="zh-CN" sz="2000" dirty="0"/>
              <a:t>in</a:t>
            </a:r>
            <a:r>
              <a:rPr kumimoji="1" lang="zh-CN" altLang="en-US" sz="2000" dirty="0"/>
              <a:t> </a:t>
            </a:r>
            <a:r>
              <a:rPr kumimoji="1" lang="en-US" altLang="zh-CN" sz="2000" dirty="0"/>
              <a:t>hourly</a:t>
            </a:r>
            <a:r>
              <a:rPr kumimoji="1" lang="zh-CN" altLang="en-US" sz="2000" dirty="0"/>
              <a:t> </a:t>
            </a:r>
            <a:r>
              <a:rPr kumimoji="1" lang="en-US" altLang="zh-CN" sz="2000" dirty="0"/>
              <a:t>paid</a:t>
            </a:r>
            <a:r>
              <a:rPr kumimoji="1" lang="zh-CN" altLang="en-US" sz="2000" dirty="0"/>
              <a:t> </a:t>
            </a:r>
            <a:r>
              <a:rPr kumimoji="1" lang="en-US" altLang="zh-CN" sz="2000" dirty="0"/>
              <a:t>model</a:t>
            </a:r>
            <a:endParaRPr kumimoji="1" lang="zh-CN" altLang="en-US" sz="2000" dirty="0"/>
          </a:p>
        </p:txBody>
      </p:sp>
      <p:sp>
        <p:nvSpPr>
          <p:cNvPr id="8" name="Arrow: Right 7"/>
          <p:cNvSpPr/>
          <p:nvPr/>
        </p:nvSpPr>
        <p:spPr>
          <a:xfrm>
            <a:off x="5070579" y="3142488"/>
            <a:ext cx="1048512" cy="573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文本框 2"/>
          <p:cNvSpPr txBox="1"/>
          <p:nvPr/>
        </p:nvSpPr>
        <p:spPr>
          <a:xfrm>
            <a:off x="7241139" y="2075271"/>
            <a:ext cx="3390672" cy="369332"/>
          </a:xfrm>
          <a:prstGeom prst="rect">
            <a:avLst/>
          </a:prstGeom>
          <a:noFill/>
        </p:spPr>
        <p:txBody>
          <a:bodyPr wrap="none" rtlCol="0">
            <a:spAutoFit/>
          </a:bodyPr>
          <a:lstStyle/>
          <a:p>
            <a:r>
              <a:rPr kumimoji="1" lang="en-US" altLang="zh-CN" dirty="0"/>
              <a:t>Penalizing</a:t>
            </a:r>
            <a:r>
              <a:rPr kumimoji="1" lang="zh-CN" altLang="en-US" dirty="0"/>
              <a:t> </a:t>
            </a:r>
            <a:r>
              <a:rPr kumimoji="1" lang="en-US" altLang="zh-CN" dirty="0"/>
              <a:t>late</a:t>
            </a:r>
            <a:r>
              <a:rPr kumimoji="1" lang="zh-CN" altLang="en-US" dirty="0"/>
              <a:t> </a:t>
            </a:r>
            <a:r>
              <a:rPr kumimoji="1" lang="en-US" altLang="zh-CN" dirty="0"/>
              <a:t>arrivals</a:t>
            </a:r>
            <a:r>
              <a:rPr kumimoji="1" lang="zh-CN" altLang="en-US" dirty="0"/>
              <a:t> </a:t>
            </a:r>
            <a:r>
              <a:rPr kumimoji="1" lang="en-US" altLang="zh-CN" dirty="0"/>
              <a:t>model</a:t>
            </a:r>
            <a:endParaRPr kumimoji="1" lang="zh-CN" altLang="en-US" dirty="0"/>
          </a:p>
        </p:txBody>
      </p:sp>
      <p:sp>
        <p:nvSpPr>
          <p:cNvPr id="4" name="文本框 3"/>
          <p:cNvSpPr txBox="1"/>
          <p:nvPr/>
        </p:nvSpPr>
        <p:spPr>
          <a:xfrm>
            <a:off x="8212559" y="5503918"/>
            <a:ext cx="1447832" cy="646331"/>
          </a:xfrm>
          <a:prstGeom prst="rect">
            <a:avLst/>
          </a:prstGeom>
          <a:noFill/>
        </p:spPr>
        <p:txBody>
          <a:bodyPr wrap="none" rtlCol="0">
            <a:spAutoFit/>
          </a:bodyPr>
          <a:lstStyle/>
          <a:p>
            <a:r>
              <a:rPr lang="en-US" altLang="zh-CN" dirty="0"/>
              <a:t>Cost = $368</a:t>
            </a:r>
          </a:p>
          <a:p>
            <a:endParaRPr kumimoji="1" lang="zh-CN" altLang="en-US" dirty="0"/>
          </a:p>
        </p:txBody>
      </p:sp>
      <p:pic>
        <p:nvPicPr>
          <p:cNvPr id="5" name="Audio Recording 2021年5月17日 下午3:03:30" descr="Audio Recording 2021年5月17日 下午3:03: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150249"/>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0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9895" y="-95"/>
            <a:ext cx="113330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Univers"/>
                <a:ea typeface="+mn-ea"/>
                <a:cs typeface="+mn-cs"/>
              </a:rPr>
              <a:t>Part 2.4: Multiple-Services</a:t>
            </a:r>
          </a:p>
        </p:txBody>
      </p:sp>
      <p:sp>
        <p:nvSpPr>
          <p:cNvPr id="6" name="标题 1"/>
          <p:cNvSpPr>
            <a:spLocks noGrp="1"/>
          </p:cNvSpPr>
          <p:nvPr>
            <p:ph type="title"/>
          </p:nvPr>
        </p:nvSpPr>
        <p:spPr>
          <a:xfrm>
            <a:off x="581191" y="679523"/>
            <a:ext cx="11029616" cy="758362"/>
          </a:xfrm>
        </p:spPr>
        <p:txBody>
          <a:bodyPr/>
          <a:lstStyle/>
          <a:p>
            <a:pPr algn="ctr"/>
            <a:r>
              <a:rPr lang="en-US" altLang="zh-CN" cap="none" dirty="0"/>
              <a:t>3. Multiple-Services for clients</a:t>
            </a:r>
            <a:endParaRPr lang="zh-CN" altLang="en-US" dirty="0"/>
          </a:p>
        </p:txBody>
      </p:sp>
      <p:pic>
        <p:nvPicPr>
          <p:cNvPr id="2" name="图片 1"/>
          <p:cNvPicPr>
            <a:picLocks noChangeAspect="1"/>
          </p:cNvPicPr>
          <p:nvPr/>
        </p:nvPicPr>
        <p:blipFill>
          <a:blip r:embed="rId5"/>
          <a:stretch>
            <a:fillRect/>
          </a:stretch>
        </p:blipFill>
        <p:spPr>
          <a:xfrm>
            <a:off x="2356035" y="1503319"/>
            <a:ext cx="7089806" cy="4743466"/>
          </a:xfrm>
          <a:prstGeom prst="rect">
            <a:avLst/>
          </a:prstGeom>
          <a:ln>
            <a:solidFill>
              <a:schemeClr val="tx1"/>
            </a:solidFill>
          </a:ln>
        </p:spPr>
      </p:pic>
      <p:sp>
        <p:nvSpPr>
          <p:cNvPr id="7" name="内容占位符 6"/>
          <p:cNvSpPr>
            <a:spLocks noGrp="1"/>
          </p:cNvSpPr>
          <p:nvPr>
            <p:ph idx="1"/>
          </p:nvPr>
        </p:nvSpPr>
        <p:spPr>
          <a:xfrm>
            <a:off x="581192" y="1438183"/>
            <a:ext cx="11029615" cy="4537167"/>
          </a:xfrm>
        </p:spPr>
        <p:txBody>
          <a:bodyPr/>
          <a:lstStyle/>
          <a:p>
            <a:r>
              <a:rPr lang="en-US" altLang="zh-CN" b="1" dirty="0"/>
              <a:t>Motivation</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8" name="文本框 7"/>
          <p:cNvSpPr txBox="1"/>
          <p:nvPr/>
        </p:nvSpPr>
        <p:spPr>
          <a:xfrm>
            <a:off x="1814183" y="6445188"/>
            <a:ext cx="992523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Univers"/>
                <a:ea typeface="华文中宋" panose="02010600040101010101" pitchFamily="2" charset="-122"/>
                <a:cs typeface="+mn-cs"/>
                <a:hlinkClick r:id="rId6"/>
              </a:rPr>
              <a:t>https://www.health.gov.au/initiatives-and-programs/community-visitors-scheme-cvs#cvs-for-aged-care-service-providers</a:t>
            </a:r>
            <a:r>
              <a:rPr kumimoji="0" lang="en-US" altLang="zh-CN" sz="1100" b="0" i="0" u="none" strike="noStrike" kern="1200" cap="none" spc="0" normalizeH="0" baseline="0" noProof="0" dirty="0">
                <a:ln>
                  <a:noFill/>
                </a:ln>
                <a:solidFill>
                  <a:prstClr val="black"/>
                </a:solidFill>
                <a:effectLst/>
                <a:uLnTx/>
                <a:uFillTx/>
                <a:latin typeface="Univers"/>
                <a:ea typeface="华文中宋" panose="02010600040101010101" pitchFamily="2" charset="-122"/>
                <a:cs typeface="+mn-cs"/>
              </a:rPr>
              <a:t> </a:t>
            </a:r>
            <a:endParaRPr kumimoji="0" lang="zh-CN" altLang="en-US" sz="1100" b="0" i="0" u="none" strike="noStrike" kern="1200" cap="none" spc="0" normalizeH="0" baseline="0" noProof="0" dirty="0">
              <a:ln>
                <a:noFill/>
              </a:ln>
              <a:solidFill>
                <a:prstClr val="black"/>
              </a:solidFill>
              <a:effectLst/>
              <a:uLnTx/>
              <a:uFillTx/>
              <a:latin typeface="Univers"/>
              <a:ea typeface="华文中宋" panose="02010600040101010101" pitchFamily="2" charset="-122"/>
              <a:cs typeface="+mn-cs"/>
            </a:endParaRPr>
          </a:p>
        </p:txBody>
      </p:sp>
      <p:pic>
        <p:nvPicPr>
          <p:cNvPr id="9" name="Recorded Sound">
            <a:hlinkClick r:id="" action="ppaction://media"/>
            <a:extLst>
              <a:ext uri="{FF2B5EF4-FFF2-40B4-BE49-F238E27FC236}">
                <a16:creationId xmlns:a16="http://schemas.microsoft.com/office/drawing/2014/main" id="{48825C1B-A718-47C5-BC34-39066B73528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990" y="635510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581192" y="905522"/>
            <a:ext cx="11029615" cy="3515558"/>
          </a:xfrm>
        </p:spPr>
        <p:txBody>
          <a:bodyPr/>
          <a:lstStyle/>
          <a:p>
            <a:r>
              <a:rPr lang="en-US" altLang="zh-CN" sz="1800" dirty="0"/>
              <a:t>Old people from culturally and linguistically diverse backgrounds, so our service providers need different linguistically diverse backgrounds as well. </a:t>
            </a:r>
          </a:p>
          <a:p>
            <a:r>
              <a:rPr lang="en-US" altLang="zh-CN" sz="1800" dirty="0"/>
              <a:t>We built this extension based on a variant of VRP, </a:t>
            </a:r>
            <a:r>
              <a:rPr lang="en-US" altLang="zh-CN" sz="1800" b="1" dirty="0">
                <a:solidFill>
                  <a:schemeClr val="accent2"/>
                </a:solidFill>
              </a:rPr>
              <a:t>Multiple-Services VRP</a:t>
            </a:r>
            <a:r>
              <a:rPr lang="en-US" altLang="zh-CN" sz="1800" dirty="0"/>
              <a:t>.</a:t>
            </a:r>
          </a:p>
          <a:p>
            <a:pPr lvl="1"/>
            <a:r>
              <a:rPr lang="en-US" altLang="zh-CN" sz="1800" b="1" dirty="0">
                <a:sym typeface="+mn-ea"/>
              </a:rPr>
              <a:t>Modification :</a:t>
            </a:r>
            <a:endParaRPr lang="en-US" altLang="zh-CN" sz="1800" dirty="0">
              <a:sym typeface="+mn-ea"/>
            </a:endParaRPr>
          </a:p>
          <a:p>
            <a:pPr lvl="2"/>
            <a:r>
              <a:rPr lang="en-US" altLang="zh-CN" sz="1800" dirty="0">
                <a:sym typeface="+mn-ea"/>
              </a:rPr>
              <a:t>One provider offers one type of service (language);</a:t>
            </a:r>
          </a:p>
          <a:p>
            <a:pPr lvl="2"/>
            <a:r>
              <a:rPr lang="en-US" altLang="zh-CN" sz="1800" dirty="0">
                <a:sym typeface="+mn-ea"/>
              </a:rPr>
              <a:t>One client (aged care facility) needs multiple services (languages). </a:t>
            </a:r>
          </a:p>
          <a:p>
            <a:pPr lvl="1"/>
            <a:r>
              <a:rPr lang="en-US" altLang="zh-CN" sz="1800" b="1" dirty="0"/>
              <a:t>Additional Data </a:t>
            </a:r>
            <a:r>
              <a:rPr lang="zh-CN" altLang="en-US" sz="1660" dirty="0"/>
              <a:t>：</a:t>
            </a:r>
          </a:p>
          <a:p>
            <a:endParaRPr lang="zh-CN" altLang="en-US" dirty="0"/>
          </a:p>
        </p:txBody>
      </p:sp>
      <p:pic>
        <p:nvPicPr>
          <p:cNvPr id="8" name="图片 7"/>
          <p:cNvPicPr>
            <a:picLocks noChangeAspect="1"/>
          </p:cNvPicPr>
          <p:nvPr/>
        </p:nvPicPr>
        <p:blipFill>
          <a:blip r:embed="rId4"/>
          <a:stretch>
            <a:fillRect/>
          </a:stretch>
        </p:blipFill>
        <p:spPr>
          <a:xfrm>
            <a:off x="2689428" y="3987624"/>
            <a:ext cx="6813143" cy="2490582"/>
          </a:xfrm>
          <a:prstGeom prst="rect">
            <a:avLst/>
          </a:prstGeom>
        </p:spPr>
      </p:pic>
      <p:sp>
        <p:nvSpPr>
          <p:cNvPr id="4" name="TextBox 3"/>
          <p:cNvSpPr txBox="1"/>
          <p:nvPr/>
        </p:nvSpPr>
        <p:spPr>
          <a:xfrm>
            <a:off x="406400" y="53880"/>
            <a:ext cx="113330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Univers"/>
                <a:ea typeface="+mn-ea"/>
                <a:cs typeface="+mn-cs"/>
              </a:rPr>
              <a:t>Part 2.4: Multiple-Services </a:t>
            </a:r>
          </a:p>
        </p:txBody>
      </p:sp>
      <p:pic>
        <p:nvPicPr>
          <p:cNvPr id="2" name="P2">
            <a:hlinkClick r:id="" action="ppaction://media"/>
          </p:cNvPr>
          <p:cNvPicPr/>
          <p:nvPr>
            <a:audioFile r:link="rId2"/>
            <p:extLst>
              <p:ext uri="{DAA4B4D4-6D71-4841-9C94-3DE7FCFB9230}">
                <p14:media xmlns:p14="http://schemas.microsoft.com/office/powerpoint/2010/main" r:embed="rId1"/>
              </p:ext>
            </p:extLst>
          </p:nvPr>
        </p:nvPicPr>
        <p:blipFill>
          <a:blip r:embed="rId5"/>
          <a:stretch>
            <a:fillRect/>
          </a:stretch>
        </p:blipFill>
        <p:spPr>
          <a:xfrm>
            <a:off x="96837" y="6109698"/>
            <a:ext cx="619125" cy="61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72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sz="1660" b="1" dirty="0"/>
              <a:t>Variables</a:t>
            </a:r>
            <a:r>
              <a:rPr lang="en-US" altLang="zh-CN" sz="1660" dirty="0"/>
              <a:t>:</a:t>
            </a:r>
            <a:endParaRPr lang="zh-CN" altLang="en-US" sz="1660" dirty="0"/>
          </a:p>
          <a:p>
            <a:endParaRPr lang="zh-CN" altLang="en-US" sz="1660" dirty="0"/>
          </a:p>
          <a:p>
            <a:endParaRPr lang="zh-CN" altLang="en-US" sz="1660" dirty="0"/>
          </a:p>
          <a:p>
            <a:endParaRPr lang="zh-CN" altLang="en-US" sz="1660" dirty="0"/>
          </a:p>
          <a:p>
            <a:r>
              <a:rPr lang="en-US" altLang="zh-CN" sz="1660" b="1" dirty="0"/>
              <a:t>Objective</a:t>
            </a:r>
            <a:r>
              <a:rPr lang="en-US" altLang="zh-CN" sz="1660" dirty="0"/>
              <a:t>:</a:t>
            </a:r>
          </a:p>
          <a:p>
            <a:endParaRPr lang="zh-CN" altLang="en-US" sz="1660" dirty="0"/>
          </a:p>
          <a:p>
            <a:endParaRPr lang="zh-CN" altLang="en-US" sz="1660" dirty="0"/>
          </a:p>
          <a:p>
            <a:endParaRPr lang="zh-CN" altLang="en-US" sz="1660" dirty="0"/>
          </a:p>
        </p:txBody>
      </p:sp>
      <p:pic>
        <p:nvPicPr>
          <p:cNvPr id="4" name="图片 3"/>
          <p:cNvPicPr>
            <a:picLocks noChangeAspect="1"/>
          </p:cNvPicPr>
          <p:nvPr/>
        </p:nvPicPr>
        <p:blipFill>
          <a:blip r:embed="rId4"/>
          <a:stretch>
            <a:fillRect/>
          </a:stretch>
        </p:blipFill>
        <p:spPr>
          <a:xfrm>
            <a:off x="2119629" y="2569209"/>
            <a:ext cx="7693875" cy="1109027"/>
          </a:xfrm>
          <a:prstGeom prst="rect">
            <a:avLst/>
          </a:prstGeom>
        </p:spPr>
      </p:pic>
      <p:pic>
        <p:nvPicPr>
          <p:cNvPr id="5" name="图片 4"/>
          <p:cNvPicPr>
            <a:picLocks noChangeAspect="1"/>
          </p:cNvPicPr>
          <p:nvPr/>
        </p:nvPicPr>
        <p:blipFill>
          <a:blip r:embed="rId5"/>
          <a:stretch>
            <a:fillRect/>
          </a:stretch>
        </p:blipFill>
        <p:spPr>
          <a:xfrm>
            <a:off x="2119630" y="4237990"/>
            <a:ext cx="7183231" cy="904378"/>
          </a:xfrm>
          <a:prstGeom prst="rect">
            <a:avLst/>
          </a:prstGeom>
        </p:spPr>
      </p:pic>
      <p:sp>
        <p:nvSpPr>
          <p:cNvPr id="9" name="文本框 8"/>
          <p:cNvSpPr txBox="1"/>
          <p:nvPr/>
        </p:nvSpPr>
        <p:spPr>
          <a:xfrm>
            <a:off x="6329967" y="3770488"/>
            <a:ext cx="1491725" cy="398780"/>
          </a:xfrm>
          <a:prstGeom prst="rect">
            <a:avLst/>
          </a:prstGeom>
          <a:noFill/>
        </p:spPr>
        <p:txBody>
          <a:bodyPr wrap="square" rtlCol="0">
            <a:spAutoFit/>
          </a:bodyPr>
          <a:lstStyle/>
          <a:p>
            <a:r>
              <a:rPr lang="en-US" altLang="zh-CN" sz="2000" dirty="0"/>
              <a:t>Fixed cost</a:t>
            </a:r>
          </a:p>
        </p:txBody>
      </p:sp>
      <p:sp>
        <p:nvSpPr>
          <p:cNvPr id="10" name="文本框 9"/>
          <p:cNvSpPr txBox="1"/>
          <p:nvPr/>
        </p:nvSpPr>
        <p:spPr>
          <a:xfrm>
            <a:off x="9264391" y="5175287"/>
            <a:ext cx="1626921" cy="398780"/>
          </a:xfrm>
          <a:prstGeom prst="rect">
            <a:avLst/>
          </a:prstGeom>
          <a:noFill/>
        </p:spPr>
        <p:txBody>
          <a:bodyPr wrap="square" rtlCol="0">
            <a:spAutoFit/>
          </a:bodyPr>
          <a:lstStyle/>
          <a:p>
            <a:r>
              <a:rPr lang="en-US" altLang="zh-CN" sz="2000" dirty="0"/>
              <a:t>Hourly cost</a:t>
            </a:r>
          </a:p>
        </p:txBody>
      </p:sp>
      <p:sp>
        <p:nvSpPr>
          <p:cNvPr id="13" name="标题 1"/>
          <p:cNvSpPr>
            <a:spLocks noGrp="1"/>
          </p:cNvSpPr>
          <p:nvPr>
            <p:ph type="title"/>
          </p:nvPr>
        </p:nvSpPr>
        <p:spPr>
          <a:xfrm>
            <a:off x="581192" y="702156"/>
            <a:ext cx="11029616" cy="1188720"/>
          </a:xfrm>
        </p:spPr>
        <p:txBody>
          <a:bodyPr/>
          <a:lstStyle/>
          <a:p>
            <a:pPr algn="ctr"/>
            <a:r>
              <a:rPr lang="en-US" altLang="zh-CN" cap="none" dirty="0"/>
              <a:t>3. Multiple-Services for clients</a:t>
            </a:r>
            <a:endParaRPr lang="zh-CN" altLang="en-US" dirty="0"/>
          </a:p>
        </p:txBody>
      </p:sp>
      <p:sp>
        <p:nvSpPr>
          <p:cNvPr id="2" name="矩形 1"/>
          <p:cNvSpPr/>
          <p:nvPr/>
        </p:nvSpPr>
        <p:spPr>
          <a:xfrm>
            <a:off x="3132498" y="4237990"/>
            <a:ext cx="2468201" cy="4554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注: 弯曲线形 13"/>
          <p:cNvSpPr/>
          <p:nvPr/>
        </p:nvSpPr>
        <p:spPr>
          <a:xfrm>
            <a:off x="6329967" y="3770488"/>
            <a:ext cx="1491725" cy="415352"/>
          </a:xfrm>
          <a:prstGeom prst="borderCallout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218099" y="4693444"/>
            <a:ext cx="7084762" cy="3764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注: 弯曲线形 15"/>
          <p:cNvSpPr/>
          <p:nvPr/>
        </p:nvSpPr>
        <p:spPr>
          <a:xfrm flipV="1">
            <a:off x="9264391" y="5152703"/>
            <a:ext cx="1549982" cy="456429"/>
          </a:xfrm>
          <a:prstGeom prst="borderCallout2">
            <a:avLst/>
          </a:prstGeom>
          <a:noFill/>
          <a:scene3d>
            <a:camera prst="orthographicFront">
              <a:rot lat="20999999" lon="21599986"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
          <p:cNvSpPr txBox="1"/>
          <p:nvPr/>
        </p:nvSpPr>
        <p:spPr>
          <a:xfrm>
            <a:off x="406400" y="53880"/>
            <a:ext cx="113330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Univers"/>
                <a:ea typeface="+mn-ea"/>
                <a:cs typeface="+mn-cs"/>
              </a:rPr>
              <a:t>Part 2.4: New objective</a:t>
            </a:r>
          </a:p>
        </p:txBody>
      </p:sp>
      <p:pic>
        <p:nvPicPr>
          <p:cNvPr id="6" name="P3">
            <a:hlinkClick r:id="" action="ppaction://media"/>
          </p:cNvPr>
          <p:cNvPicPr/>
          <p:nvPr>
            <a:audioFile r:link="rId2"/>
            <p:extLst>
              <p:ext uri="{DAA4B4D4-6D71-4841-9C94-3DE7FCFB9230}">
                <p14:media xmlns:p14="http://schemas.microsoft.com/office/powerpoint/2010/main" r:embed="rId1"/>
              </p:ext>
            </p:extLst>
          </p:nvPr>
        </p:nvPicPr>
        <p:blipFill>
          <a:blip r:embed="rId6"/>
          <a:stretch>
            <a:fillRect/>
          </a:stretch>
        </p:blipFill>
        <p:spPr>
          <a:xfrm>
            <a:off x="0" y="6238875"/>
            <a:ext cx="619125" cy="61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62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sz="1800" b="1" dirty="0"/>
              <a:t>Constraints</a:t>
            </a:r>
            <a:r>
              <a:rPr lang="en-US" altLang="zh-CN" sz="1800" dirty="0"/>
              <a:t>:</a:t>
            </a:r>
          </a:p>
          <a:p>
            <a:endParaRPr lang="en-US" altLang="zh-CN" sz="1660" dirty="0"/>
          </a:p>
          <a:p>
            <a:endParaRPr lang="en-US" altLang="zh-CN" sz="1660" dirty="0"/>
          </a:p>
          <a:p>
            <a:endParaRPr lang="en-US" altLang="zh-CN" sz="1660" dirty="0"/>
          </a:p>
          <a:p>
            <a:endParaRPr lang="en-US" altLang="zh-CN" sz="1660" dirty="0"/>
          </a:p>
          <a:p>
            <a:endParaRPr lang="en-US" altLang="zh-CN" sz="1660" dirty="0"/>
          </a:p>
          <a:p>
            <a:endParaRPr lang="en-US" altLang="zh-CN" sz="1660" dirty="0"/>
          </a:p>
          <a:p>
            <a:endParaRPr lang="en-US" altLang="zh-CN" sz="1660" dirty="0"/>
          </a:p>
          <a:p>
            <a:endParaRPr lang="en-US" altLang="zh-CN" sz="1660" dirty="0"/>
          </a:p>
        </p:txBody>
      </p:sp>
      <p:pic>
        <p:nvPicPr>
          <p:cNvPr id="5" name="图片 4"/>
          <p:cNvPicPr>
            <a:picLocks noChangeAspect="1"/>
          </p:cNvPicPr>
          <p:nvPr/>
        </p:nvPicPr>
        <p:blipFill>
          <a:blip r:embed="rId4"/>
          <a:stretch>
            <a:fillRect/>
          </a:stretch>
        </p:blipFill>
        <p:spPr>
          <a:xfrm>
            <a:off x="1362314" y="2748854"/>
            <a:ext cx="5305425" cy="271462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7141044" y="2800032"/>
                <a:ext cx="4356858" cy="646331"/>
              </a:xfrm>
              <a:prstGeom prst="rect">
                <a:avLst/>
              </a:prstGeom>
              <a:noFill/>
            </p:spPr>
            <p:txBody>
              <a:bodyPr wrap="square" rtlCol="0">
                <a:spAutoFit/>
              </a:bodyPr>
              <a:lstStyle/>
              <a:p>
                <a:r>
                  <a:rPr lang="en-US" altLang="zh-CN" dirty="0"/>
                  <a:t>The dimension of variable </a:t>
                </a:r>
                <a14:m>
                  <m:oMath xmlns:m="http://schemas.openxmlformats.org/officeDocument/2006/math">
                    <m:r>
                      <a:rPr lang="en-US" altLang="zh-CN" i="1" dirty="0" smtClean="0">
                        <a:latin typeface="Cambria Math" panose="02040503050406030204" pitchFamily="18" charset="0"/>
                      </a:rPr>
                      <m:t>𝑥</m:t>
                    </m:r>
                  </m:oMath>
                </a14:m>
                <a:r>
                  <a:rPr lang="en-US" altLang="zh-CN" dirty="0"/>
                  <a:t> is different from part 1.</a:t>
                </a:r>
              </a:p>
            </p:txBody>
          </p:sp>
        </mc:Choice>
        <mc:Fallback xmlns="">
          <p:sp>
            <p:nvSpPr>
              <p:cNvPr id="6" name="文本框 5"/>
              <p:cNvSpPr txBox="1">
                <a:spLocks noRot="1" noChangeAspect="1" noMove="1" noResize="1" noEditPoints="1" noAdjustHandles="1" noChangeArrowheads="1" noChangeShapeType="1" noTextEdit="1"/>
              </p:cNvSpPr>
              <p:nvPr/>
            </p:nvSpPr>
            <p:spPr>
              <a:xfrm>
                <a:off x="7141044" y="2800032"/>
                <a:ext cx="4356858" cy="646331"/>
              </a:xfrm>
              <a:prstGeom prst="rect">
                <a:avLst/>
              </a:prstGeom>
              <a:blipFill rotWithShape="1">
                <a:blip r:embed="rId5"/>
                <a:stretch>
                  <a:fillRect l="-11" t="-49" r="14" b="34"/>
                </a:stretch>
              </a:blipFill>
            </p:spPr>
            <p:txBody>
              <a:bodyPr/>
              <a:lstStyle/>
              <a:p>
                <a:r>
                  <a:rPr lang="zh-CN" altLang="en-US">
                    <a:noFill/>
                  </a:rPr>
                  <a:t> </a:t>
                </a:r>
              </a:p>
            </p:txBody>
          </p:sp>
        </mc:Fallback>
      </mc:AlternateContent>
      <p:sp>
        <p:nvSpPr>
          <p:cNvPr id="7" name="文本框 6"/>
          <p:cNvSpPr txBox="1"/>
          <p:nvPr/>
        </p:nvSpPr>
        <p:spPr>
          <a:xfrm>
            <a:off x="7137387" y="4106166"/>
            <a:ext cx="4003772" cy="1200329"/>
          </a:xfrm>
          <a:prstGeom prst="rect">
            <a:avLst/>
          </a:prstGeom>
          <a:noFill/>
        </p:spPr>
        <p:txBody>
          <a:bodyPr wrap="square" rtlCol="0">
            <a:spAutoFit/>
          </a:bodyPr>
          <a:lstStyle/>
          <a:p>
            <a:r>
              <a:rPr lang="en-US" altLang="zh-CN" dirty="0"/>
              <a:t>Different clients may need different services, so the main settings are like part 1, except additional loops on service types.</a:t>
            </a:r>
          </a:p>
        </p:txBody>
      </p:sp>
      <p:sp>
        <p:nvSpPr>
          <p:cNvPr id="9" name="标题 1"/>
          <p:cNvSpPr>
            <a:spLocks noGrp="1"/>
          </p:cNvSpPr>
          <p:nvPr>
            <p:ph type="title"/>
          </p:nvPr>
        </p:nvSpPr>
        <p:spPr>
          <a:xfrm>
            <a:off x="581192" y="702156"/>
            <a:ext cx="11029616" cy="1188720"/>
          </a:xfrm>
        </p:spPr>
        <p:txBody>
          <a:bodyPr/>
          <a:lstStyle/>
          <a:p>
            <a:pPr algn="ctr"/>
            <a:r>
              <a:rPr lang="en-US" altLang="zh-CN" cap="none" dirty="0"/>
              <a:t>3. Multiple-Services for clients</a:t>
            </a:r>
            <a:endParaRPr lang="zh-CN" altLang="en-US" dirty="0"/>
          </a:p>
        </p:txBody>
      </p:sp>
      <p:sp>
        <p:nvSpPr>
          <p:cNvPr id="8" name="TextBox 3"/>
          <p:cNvSpPr txBox="1"/>
          <p:nvPr/>
        </p:nvSpPr>
        <p:spPr>
          <a:xfrm>
            <a:off x="406400" y="53880"/>
            <a:ext cx="113330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Univers"/>
                <a:ea typeface="+mn-ea"/>
                <a:cs typeface="+mn-cs"/>
              </a:rPr>
              <a:t>Part 2.4: Similar constraints</a:t>
            </a:r>
          </a:p>
        </p:txBody>
      </p:sp>
      <p:pic>
        <p:nvPicPr>
          <p:cNvPr id="2" name="P4">
            <a:hlinkClick r:id="" action="ppaction://media"/>
          </p:cNvPr>
          <p:cNvPicPr/>
          <p:nvPr>
            <a:audioFile r:link="rId2"/>
            <p:extLst>
              <p:ext uri="{DAA4B4D4-6D71-4841-9C94-3DE7FCFB9230}">
                <p14:media xmlns:p14="http://schemas.microsoft.com/office/powerpoint/2010/main" r:embed="rId1"/>
              </p:ext>
            </p:extLst>
          </p:nvPr>
        </p:nvPicPr>
        <p:blipFill>
          <a:blip r:embed="rId6"/>
          <a:stretch>
            <a:fillRect/>
          </a:stretch>
        </p:blipFill>
        <p:spPr>
          <a:xfrm>
            <a:off x="-37933" y="6238875"/>
            <a:ext cx="619125" cy="61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275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Next" delay="0">
                      <p:tgtEl>
                        <p:sldTgt/>
                      </p:tgtEl>
                    </p:cond>
                    <p:cond evt="onPrev" delay="0">
                      <p:tgtEl>
                        <p:sldTgt/>
                      </p:tgtEl>
                    </p:cond>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581192" y="702156"/>
            <a:ext cx="11029616" cy="1188720"/>
          </a:xfrm>
        </p:spPr>
        <p:txBody>
          <a:bodyPr/>
          <a:lstStyle/>
          <a:p>
            <a:pPr algn="ctr"/>
            <a:r>
              <a:rPr lang="en-US" altLang="zh-CN" cap="none" dirty="0"/>
              <a:t>3. Multiple-Services for clients</a:t>
            </a:r>
            <a:endParaRPr lang="zh-CN" altLang="en-US" dirty="0"/>
          </a:p>
        </p:txBody>
      </p:sp>
      <p:sp>
        <p:nvSpPr>
          <p:cNvPr id="5" name="标题 1"/>
          <p:cNvSpPr>
            <a:spLocks noGrp="1"/>
          </p:cNvSpPr>
          <p:nvPr/>
        </p:nvSpPr>
        <p:spPr>
          <a:xfrm>
            <a:off x="640715" y="1967865"/>
            <a:ext cx="11029315" cy="621665"/>
          </a:xfrm>
          <a:prstGeom prst="rect">
            <a:avLst/>
          </a:prstGeom>
        </p:spPr>
        <p:txBody>
          <a:bodyPr vert="horz" lIns="91440" tIns="45720" rIns="91440" bIns="45720" rtlCol="0" anchor="b">
            <a:normAutofit/>
          </a:bodyPr>
          <a:lstStyle>
            <a:lvl1pPr algn="l" defTabSz="457200" rtl="0" eaLnBrk="1" latinLnBrk="0" hangingPunct="1">
              <a:lnSpc>
                <a:spcPct val="90000"/>
              </a:lnSpc>
              <a:spcBef>
                <a:spcPct val="0"/>
              </a:spcBef>
              <a:buNone/>
              <a:defRPr sz="44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3600" cap="none" dirty="0"/>
              <a:t>Sample route assignments</a:t>
            </a:r>
          </a:p>
        </p:txBody>
      </p:sp>
      <p:pic>
        <p:nvPicPr>
          <p:cNvPr id="7" name="内容占位符 6"/>
          <p:cNvPicPr>
            <a:picLocks noGrp="1" noChangeAspect="1"/>
          </p:cNvPicPr>
          <p:nvPr>
            <p:ph idx="1"/>
          </p:nvPr>
        </p:nvPicPr>
        <p:blipFill>
          <a:blip r:embed="rId5"/>
          <a:stretch>
            <a:fillRect/>
          </a:stretch>
        </p:blipFill>
        <p:spPr>
          <a:xfrm>
            <a:off x="3031490" y="2615565"/>
            <a:ext cx="5123815" cy="3831590"/>
          </a:xfrm>
          <a:prstGeom prst="rect">
            <a:avLst/>
          </a:prstGeom>
        </p:spPr>
      </p:pic>
      <p:sp>
        <p:nvSpPr>
          <p:cNvPr id="8" name="TextBox 6"/>
          <p:cNvSpPr txBox="1"/>
          <p:nvPr/>
        </p:nvSpPr>
        <p:spPr>
          <a:xfrm>
            <a:off x="452582" y="92770"/>
            <a:ext cx="11333018" cy="369332"/>
          </a:xfrm>
          <a:prstGeom prst="rect">
            <a:avLst/>
          </a:prstGeom>
          <a:noFill/>
        </p:spPr>
        <p:txBody>
          <a:bodyPr wrap="square" rtlCol="0">
            <a:spAutoFit/>
          </a:bodyPr>
          <a:lstStyle/>
          <a:p>
            <a:r>
              <a:rPr lang="en-US" dirty="0">
                <a:sym typeface="Wingdings" panose="05000000000000000000" pitchFamily="2" charset="2"/>
              </a:rPr>
              <a:t>Part </a:t>
            </a:r>
            <a:r>
              <a:rPr lang="en-US" altLang="zh-CN" dirty="0">
                <a:sym typeface="Wingdings" panose="05000000000000000000" pitchFamily="2" charset="2"/>
              </a:rPr>
              <a:t>2.4</a:t>
            </a:r>
            <a:r>
              <a:rPr lang="en-US" dirty="0">
                <a:sym typeface="Wingdings" panose="05000000000000000000" pitchFamily="2" charset="2"/>
              </a:rPr>
              <a:t>: Visualisation</a:t>
            </a:r>
            <a:endParaRPr lang="en-US" dirty="0"/>
          </a:p>
        </p:txBody>
      </p:sp>
      <p:sp>
        <p:nvSpPr>
          <p:cNvPr id="2" name="TextBox 1"/>
          <p:cNvSpPr txBox="1"/>
          <p:nvPr/>
        </p:nvSpPr>
        <p:spPr>
          <a:xfrm>
            <a:off x="4242216" y="5591331"/>
            <a:ext cx="2256020" cy="369332"/>
          </a:xfrm>
          <a:prstGeom prst="rect">
            <a:avLst/>
          </a:prstGeom>
          <a:noFill/>
        </p:spPr>
        <p:txBody>
          <a:bodyPr wrap="square" rtlCol="0">
            <a:spAutoFit/>
          </a:bodyPr>
          <a:lstStyle/>
          <a:p>
            <a:r>
              <a:rPr lang="en-US" dirty="0"/>
              <a:t>Change pic</a:t>
            </a:r>
          </a:p>
        </p:txBody>
      </p:sp>
      <p:pic>
        <p:nvPicPr>
          <p:cNvPr id="3" name="P5">
            <a:hlinkClick r:id="" action="ppaction://media"/>
          </p:cNvPr>
          <p:cNvPicPr/>
          <p:nvPr>
            <a:audioFile r:link="rId2"/>
            <p:extLst>
              <p:ext uri="{DAA4B4D4-6D71-4841-9C94-3DE7FCFB9230}">
                <p14:media xmlns:p14="http://schemas.microsoft.com/office/powerpoint/2010/main" r:embed="rId1"/>
              </p:ext>
            </p:extLst>
          </p:nvPr>
        </p:nvPicPr>
        <p:blipFill>
          <a:blip r:embed="rId6"/>
          <a:stretch>
            <a:fillRect/>
          </a:stretch>
        </p:blipFill>
        <p:spPr>
          <a:xfrm>
            <a:off x="-37933" y="6238875"/>
            <a:ext cx="619125" cy="61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16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4390">
                <p:cTn id="7" fill="hold" display="1">
                  <p:stCondLst>
                    <p:cond delay="indefinite"/>
                  </p:stCondLst>
                  <p:endCondLst>
                    <p:cond evt="onNext" delay="0">
                      <p:tgtEl>
                        <p:sldTgt/>
                      </p:tgtEl>
                    </p:cond>
                    <p:cond evt="onPrev" delay="0">
                      <p:tgtEl>
                        <p:sldTgt/>
                      </p:tgtEl>
                    </p:cond>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2582" y="92770"/>
            <a:ext cx="11333018" cy="369332"/>
          </a:xfrm>
          <a:prstGeom prst="rect">
            <a:avLst/>
          </a:prstGeom>
          <a:noFill/>
        </p:spPr>
        <p:txBody>
          <a:bodyPr wrap="square" rtlCol="0">
            <a:spAutoFit/>
          </a:bodyPr>
          <a:lstStyle/>
          <a:p>
            <a:r>
              <a:rPr lang="en-US" dirty="0">
                <a:sym typeface="Wingdings" panose="05000000000000000000" pitchFamily="2" charset="2"/>
              </a:rPr>
              <a:t>Part 1</a:t>
            </a:r>
            <a:endParaRPr lang="en-US" dirty="0"/>
          </a:p>
        </p:txBody>
      </p:sp>
      <p:sp>
        <p:nvSpPr>
          <p:cNvPr id="8" name="TextBox 7"/>
          <p:cNvSpPr txBox="1"/>
          <p:nvPr/>
        </p:nvSpPr>
        <p:spPr>
          <a:xfrm>
            <a:off x="581191" y="2274838"/>
            <a:ext cx="11029615" cy="2308324"/>
          </a:xfrm>
          <a:prstGeom prst="rect">
            <a:avLst/>
          </a:prstGeom>
          <a:noFill/>
        </p:spPr>
        <p:txBody>
          <a:bodyPr wrap="square" rtlCol="0">
            <a:spAutoFit/>
          </a:bodyPr>
          <a:lstStyle/>
          <a:p>
            <a:pPr algn="ctr"/>
            <a:r>
              <a:rPr lang="en-US" sz="7200" dirty="0">
                <a:solidFill>
                  <a:schemeClr val="accent1">
                    <a:lumMod val="75000"/>
                  </a:schemeClr>
                </a:solidFill>
              </a:rPr>
              <a:t>Mixed Integer Programming</a:t>
            </a:r>
          </a:p>
        </p:txBody>
      </p:sp>
      <p:pic>
        <p:nvPicPr>
          <p:cNvPr id="2" name="Recorded Sound">
            <a:hlinkClick r:id="" action="ppaction://media"/>
            <a:extLst>
              <a:ext uri="{FF2B5EF4-FFF2-40B4-BE49-F238E27FC236}">
                <a16:creationId xmlns:a16="http://schemas.microsoft.com/office/drawing/2014/main" id="{FEA9DB65-8D47-4C48-AF23-54FD0D24DA9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3828" y="6370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1191" y="2828835"/>
            <a:ext cx="11029615" cy="1200329"/>
          </a:xfrm>
          <a:prstGeom prst="rect">
            <a:avLst/>
          </a:prstGeom>
          <a:noFill/>
        </p:spPr>
        <p:txBody>
          <a:bodyPr wrap="square" rtlCol="0">
            <a:spAutoFit/>
          </a:bodyPr>
          <a:lstStyle/>
          <a:p>
            <a:pPr algn="ctr"/>
            <a:r>
              <a:rPr lang="en-US" sz="7200" dirty="0">
                <a:solidFill>
                  <a:schemeClr val="accent1">
                    <a:lumMod val="75000"/>
                  </a:schemeClr>
                </a:solidFill>
              </a:rPr>
              <a:t>Improvements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altLang="zh-CN" sz="1800" dirty="0"/>
              <a:t>Run-time comparison: Compare problems of larger size, with finer detail;</a:t>
            </a:r>
          </a:p>
          <a:p>
            <a:r>
              <a:rPr lang="en-US" altLang="zh-CN" sz="1800" dirty="0"/>
              <a:t>Explore metaheuristics like Taboo Search and Column Generation to compare with our matheheuristic;</a:t>
            </a:r>
          </a:p>
          <a:p>
            <a:r>
              <a:rPr lang="en-US" altLang="zh-CN" sz="1800" dirty="0"/>
              <a:t>Penalty term need not be fixed. Explore different settings.</a:t>
            </a:r>
          </a:p>
          <a:p>
            <a:r>
              <a:rPr lang="en-US" altLang="zh-CN" sz="1800" dirty="0"/>
              <a:t>A language supporter could speak multiple languages thus provide different types of services.</a:t>
            </a:r>
          </a:p>
          <a:p>
            <a:pPr lvl="1"/>
            <a:r>
              <a:rPr lang="en-US" altLang="zh-CN" sz="1600" dirty="0"/>
              <a:t>Multiple-Services for both clients and providers</a:t>
            </a:r>
          </a:p>
        </p:txBody>
      </p:sp>
      <p:sp>
        <p:nvSpPr>
          <p:cNvPr id="6" name="标题 1"/>
          <p:cNvSpPr>
            <a:spLocks noGrp="1"/>
          </p:cNvSpPr>
          <p:nvPr>
            <p:ph type="title"/>
          </p:nvPr>
        </p:nvSpPr>
        <p:spPr>
          <a:xfrm>
            <a:off x="581192" y="702156"/>
            <a:ext cx="11029616" cy="1188720"/>
          </a:xfrm>
        </p:spPr>
        <p:txBody>
          <a:bodyPr/>
          <a:lstStyle/>
          <a:p>
            <a:pPr algn="ctr"/>
            <a:r>
              <a:rPr lang="en-US" altLang="zh-CN" cap="none" dirty="0"/>
              <a:t>Improvements</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1191" y="2828835"/>
            <a:ext cx="11029615" cy="1200329"/>
          </a:xfrm>
          <a:prstGeom prst="rect">
            <a:avLst/>
          </a:prstGeom>
          <a:noFill/>
        </p:spPr>
        <p:txBody>
          <a:bodyPr wrap="square" rtlCol="0">
            <a:spAutoFit/>
          </a:bodyPr>
          <a:lstStyle/>
          <a:p>
            <a:pPr algn="ctr"/>
            <a:r>
              <a:rPr lang="en-US" sz="7200" dirty="0">
                <a:solidFill>
                  <a:schemeClr val="accent1">
                    <a:lumMod val="75000"/>
                  </a:schemeClr>
                </a:solidFill>
              </a:rPr>
              <a:t>Conclusion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81192" y="1890876"/>
            <a:ext cx="11029615" cy="3921449"/>
          </a:xfrm>
        </p:spPr>
        <p:txBody>
          <a:bodyPr>
            <a:normAutofit/>
          </a:bodyPr>
          <a:lstStyle/>
          <a:p>
            <a:r>
              <a:rPr lang="en-US" altLang="zh-CN" sz="1800" dirty="0"/>
              <a:t>Formulated the problem as VRP with time and routing constraints;</a:t>
            </a:r>
          </a:p>
          <a:p>
            <a:r>
              <a:rPr lang="en-US" altLang="zh-CN" sz="1800" dirty="0"/>
              <a:t>Developed multiple extensions to:</a:t>
            </a:r>
          </a:p>
          <a:p>
            <a:pPr lvl="1"/>
            <a:r>
              <a:rPr lang="en-US" altLang="zh-CN" sz="1800" dirty="0"/>
              <a:t>Boost the run-time;</a:t>
            </a:r>
          </a:p>
          <a:p>
            <a:pPr lvl="1"/>
            <a:r>
              <a:rPr lang="en-US" altLang="zh-CN" sz="1800" dirty="0"/>
              <a:t>Make more realistic sense;</a:t>
            </a:r>
          </a:p>
          <a:p>
            <a:pPr lvl="1"/>
            <a:r>
              <a:rPr lang="en-US" altLang="zh-CN" sz="1800" dirty="0"/>
              <a:t>Extend to more complex situations.</a:t>
            </a:r>
          </a:p>
          <a:p>
            <a:r>
              <a:rPr lang="en-US" altLang="zh-CN" sz="1800" dirty="0"/>
              <a:t>Range of potential improvements identified given more time.</a:t>
            </a:r>
          </a:p>
          <a:p>
            <a:r>
              <a:rPr lang="en-US" altLang="zh-CN" sz="1800" dirty="0"/>
              <a:t>Buy our home services routing optimisation service!</a:t>
            </a:r>
            <a:endParaRPr lang="zh-CN" altLang="en-US" sz="1800" dirty="0"/>
          </a:p>
        </p:txBody>
      </p:sp>
      <p:sp>
        <p:nvSpPr>
          <p:cNvPr id="6" name="标题 1"/>
          <p:cNvSpPr>
            <a:spLocks noGrp="1"/>
          </p:cNvSpPr>
          <p:nvPr>
            <p:ph type="title"/>
          </p:nvPr>
        </p:nvSpPr>
        <p:spPr>
          <a:xfrm>
            <a:off x="581192" y="702156"/>
            <a:ext cx="11029616" cy="1188720"/>
          </a:xfrm>
        </p:spPr>
        <p:txBody>
          <a:bodyPr/>
          <a:lstStyle/>
          <a:p>
            <a:pPr algn="ctr"/>
            <a:r>
              <a:rPr lang="en-US" altLang="zh-CN" cap="none" dirty="0"/>
              <a:t>Conclusion</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81191" y="2844224"/>
            <a:ext cx="11029615" cy="1169551"/>
          </a:xfrm>
          <a:prstGeom prst="rect">
            <a:avLst/>
          </a:prstGeom>
          <a:noFill/>
        </p:spPr>
        <p:txBody>
          <a:bodyPr wrap="square" rtlCol="0">
            <a:spAutoFit/>
          </a:bodyPr>
          <a:lstStyle/>
          <a:p>
            <a:pPr algn="ctr"/>
            <a:r>
              <a:rPr lang="en-US" sz="7000" dirty="0">
                <a:solidFill>
                  <a:schemeClr val="accent1">
                    <a:lumMod val="75000"/>
                  </a:schemeClr>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1192" y="2130930"/>
            <a:ext cx="11029615" cy="3844420"/>
          </a:xfrm>
        </p:spPr>
        <p:txBody>
          <a:bodyPr>
            <a:normAutofit/>
          </a:bodyPr>
          <a:lstStyle/>
          <a:p>
            <a:r>
              <a:rPr lang="en-US" altLang="zh-CN" sz="1800" b="1" dirty="0"/>
              <a:t>Data</a:t>
            </a:r>
            <a:r>
              <a:rPr lang="en-US" altLang="zh-CN" sz="1800" dirty="0"/>
              <a:t>:</a:t>
            </a:r>
          </a:p>
          <a:p>
            <a:endParaRPr lang="en-US" altLang="zh-CN" sz="1800" dirty="0"/>
          </a:p>
          <a:p>
            <a:endParaRPr lang="en-US" altLang="zh-CN" sz="1800" dirty="0"/>
          </a:p>
          <a:p>
            <a:endParaRPr lang="en-US" altLang="zh-CN" sz="1800" dirty="0"/>
          </a:p>
          <a:p>
            <a:pPr marL="0" indent="0">
              <a:buNone/>
            </a:pPr>
            <a:endParaRPr lang="en-US" altLang="zh-CN" sz="1800" dirty="0"/>
          </a:p>
          <a:p>
            <a:endParaRPr lang="en-US" altLang="zh-CN" sz="1800" dirty="0"/>
          </a:p>
          <a:p>
            <a:endParaRPr lang="en-US" altLang="zh-CN" sz="1800" dirty="0"/>
          </a:p>
          <a:p>
            <a:r>
              <a:rPr lang="en-US" altLang="zh-CN" sz="1800" b="1" dirty="0"/>
              <a:t>Variables</a:t>
            </a:r>
            <a:r>
              <a:rPr lang="en-US" altLang="zh-CN" sz="1800" dirty="0"/>
              <a:t>:</a:t>
            </a:r>
          </a:p>
          <a:p>
            <a:endParaRPr lang="zh-CN" altLang="en-US" sz="1800" dirty="0"/>
          </a:p>
        </p:txBody>
      </p:sp>
      <p:pic>
        <p:nvPicPr>
          <p:cNvPr id="7" name="Picture 6"/>
          <p:cNvPicPr>
            <a:picLocks noChangeAspect="1"/>
          </p:cNvPicPr>
          <p:nvPr/>
        </p:nvPicPr>
        <p:blipFill>
          <a:blip r:embed="rId5"/>
          <a:stretch>
            <a:fillRect/>
          </a:stretch>
        </p:blipFill>
        <p:spPr>
          <a:xfrm>
            <a:off x="2788739" y="2130930"/>
            <a:ext cx="8257225" cy="4069512"/>
          </a:xfrm>
          <a:prstGeom prst="rect">
            <a:avLst/>
          </a:prstGeom>
        </p:spPr>
      </p:pic>
      <p:sp>
        <p:nvSpPr>
          <p:cNvPr id="5" name="TextBox 4"/>
          <p:cNvSpPr txBox="1"/>
          <p:nvPr/>
        </p:nvSpPr>
        <p:spPr>
          <a:xfrm>
            <a:off x="452582" y="92770"/>
            <a:ext cx="11333018" cy="369332"/>
          </a:xfrm>
          <a:prstGeom prst="rect">
            <a:avLst/>
          </a:prstGeom>
          <a:noFill/>
        </p:spPr>
        <p:txBody>
          <a:bodyPr wrap="square" rtlCol="0">
            <a:spAutoFit/>
          </a:bodyPr>
          <a:lstStyle/>
          <a:p>
            <a:r>
              <a:rPr lang="en-US" dirty="0">
                <a:sym typeface="Wingdings" panose="05000000000000000000" pitchFamily="2" charset="2"/>
              </a:rPr>
              <a:t>Part 1: Formulation</a:t>
            </a:r>
            <a:endParaRPr lang="en-US" dirty="0"/>
          </a:p>
        </p:txBody>
      </p:sp>
      <p:cxnSp>
        <p:nvCxnSpPr>
          <p:cNvPr id="6" name="Straight Connector 5"/>
          <p:cNvCxnSpPr/>
          <p:nvPr/>
        </p:nvCxnSpPr>
        <p:spPr>
          <a:xfrm>
            <a:off x="2889504" y="5193792"/>
            <a:ext cx="8278368" cy="0"/>
          </a:xfrm>
          <a:prstGeom prst="line">
            <a:avLst/>
          </a:prstGeom>
        </p:spPr>
        <p:style>
          <a:lnRef idx="1">
            <a:schemeClr val="dk1"/>
          </a:lnRef>
          <a:fillRef idx="0">
            <a:schemeClr val="dk1"/>
          </a:fillRef>
          <a:effectRef idx="0">
            <a:schemeClr val="dk1"/>
          </a:effectRef>
          <a:fontRef idx="minor">
            <a:schemeClr val="tx1"/>
          </a:fontRef>
        </p:style>
      </p:cxnSp>
      <p:sp>
        <p:nvSpPr>
          <p:cNvPr id="11" name="标题 1"/>
          <p:cNvSpPr>
            <a:spLocks noGrp="1"/>
          </p:cNvSpPr>
          <p:nvPr>
            <p:ph type="title"/>
          </p:nvPr>
        </p:nvSpPr>
        <p:spPr>
          <a:xfrm>
            <a:off x="581192" y="702156"/>
            <a:ext cx="11029616" cy="1188720"/>
          </a:xfrm>
        </p:spPr>
        <p:txBody>
          <a:bodyPr/>
          <a:lstStyle/>
          <a:p>
            <a:pPr algn="ctr"/>
            <a:r>
              <a:rPr lang="en-US" altLang="zh-CN" sz="4400" cap="none" dirty="0">
                <a:solidFill>
                  <a:schemeClr val="tx1">
                    <a:lumMod val="75000"/>
                    <a:lumOff val="25000"/>
                  </a:schemeClr>
                </a:solidFill>
                <a:latin typeface="+mj-lt"/>
              </a:rPr>
              <a:t>MIP model</a:t>
            </a:r>
            <a:endParaRPr lang="en-US" sz="4400" dirty="0"/>
          </a:p>
        </p:txBody>
      </p:sp>
      <p:sp>
        <p:nvSpPr>
          <p:cNvPr id="2" name="星形: 五角 1"/>
          <p:cNvSpPr/>
          <p:nvPr/>
        </p:nvSpPr>
        <p:spPr>
          <a:xfrm>
            <a:off x="2550934" y="3573006"/>
            <a:ext cx="231793" cy="2104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星形: 五角 7"/>
          <p:cNvSpPr/>
          <p:nvPr/>
        </p:nvSpPr>
        <p:spPr>
          <a:xfrm>
            <a:off x="2550932" y="2556721"/>
            <a:ext cx="231793" cy="2104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星形: 五角 8"/>
          <p:cNvSpPr/>
          <p:nvPr/>
        </p:nvSpPr>
        <p:spPr>
          <a:xfrm>
            <a:off x="2550932" y="5325556"/>
            <a:ext cx="231793" cy="2104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星形: 五角 9"/>
          <p:cNvSpPr/>
          <p:nvPr/>
        </p:nvSpPr>
        <p:spPr>
          <a:xfrm>
            <a:off x="2550932" y="5656013"/>
            <a:ext cx="231793" cy="21043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Recorded Sound">
            <a:hlinkClick r:id="" action="ppaction://media"/>
            <a:extLst>
              <a:ext uri="{FF2B5EF4-FFF2-40B4-BE49-F238E27FC236}">
                <a16:creationId xmlns:a16="http://schemas.microsoft.com/office/drawing/2014/main" id="{F7FC89CF-1312-4DCE-80E4-CCB92140E76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359" y="6363979"/>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4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193" y="842001"/>
            <a:ext cx="11029616" cy="756547"/>
          </a:xfrm>
        </p:spPr>
        <p:txBody>
          <a:bodyPr/>
          <a:lstStyle/>
          <a:p>
            <a:pPr algn="ctr"/>
            <a:r>
              <a:rPr lang="en-US" altLang="zh-CN" sz="4400" cap="none" dirty="0">
                <a:solidFill>
                  <a:schemeClr val="tx1">
                    <a:lumMod val="75000"/>
                    <a:lumOff val="25000"/>
                  </a:schemeClr>
                </a:solidFill>
                <a:latin typeface="+mj-lt"/>
              </a:rPr>
              <a:t>MIP model</a:t>
            </a:r>
            <a:endParaRPr lang="en-US" sz="4400" dirty="0"/>
          </a:p>
        </p:txBody>
      </p:sp>
      <p:pic>
        <p:nvPicPr>
          <p:cNvPr id="11" name="Picture 10"/>
          <p:cNvPicPr>
            <a:picLocks noChangeAspect="1"/>
          </p:cNvPicPr>
          <p:nvPr/>
        </p:nvPicPr>
        <p:blipFill>
          <a:blip r:embed="rId5"/>
          <a:stretch>
            <a:fillRect/>
          </a:stretch>
        </p:blipFill>
        <p:spPr>
          <a:xfrm>
            <a:off x="3986681" y="1845313"/>
            <a:ext cx="3608179" cy="4598189"/>
          </a:xfrm>
          <a:prstGeom prst="rect">
            <a:avLst/>
          </a:prstGeom>
        </p:spPr>
      </p:pic>
      <p:sp>
        <p:nvSpPr>
          <p:cNvPr id="12" name="Right Bracket 11"/>
          <p:cNvSpPr/>
          <p:nvPr/>
        </p:nvSpPr>
        <p:spPr>
          <a:xfrm>
            <a:off x="7583190" y="2812796"/>
            <a:ext cx="403698" cy="2008586"/>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3" name="TextBox 12"/>
          <p:cNvSpPr txBox="1"/>
          <p:nvPr/>
        </p:nvSpPr>
        <p:spPr>
          <a:xfrm>
            <a:off x="8135908" y="3345957"/>
            <a:ext cx="1475873" cy="646331"/>
          </a:xfrm>
          <a:prstGeom prst="rect">
            <a:avLst/>
          </a:prstGeom>
          <a:noFill/>
        </p:spPr>
        <p:txBody>
          <a:bodyPr wrap="square" rtlCol="0">
            <a:spAutoFit/>
          </a:bodyPr>
          <a:lstStyle/>
          <a:p>
            <a:r>
              <a:rPr lang="en-US" dirty="0">
                <a:solidFill>
                  <a:srgbClr val="C00000"/>
                </a:solidFill>
              </a:rPr>
              <a:t>Routing constraints</a:t>
            </a:r>
          </a:p>
        </p:txBody>
      </p:sp>
      <p:sp>
        <p:nvSpPr>
          <p:cNvPr id="14" name="Right Bracket 13"/>
          <p:cNvSpPr/>
          <p:nvPr/>
        </p:nvSpPr>
        <p:spPr>
          <a:xfrm>
            <a:off x="7594860" y="5002958"/>
            <a:ext cx="403698" cy="646331"/>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5" name="TextBox 14"/>
          <p:cNvSpPr txBox="1"/>
          <p:nvPr/>
        </p:nvSpPr>
        <p:spPr>
          <a:xfrm>
            <a:off x="8135908" y="5002957"/>
            <a:ext cx="1475873" cy="646331"/>
          </a:xfrm>
          <a:prstGeom prst="rect">
            <a:avLst/>
          </a:prstGeom>
          <a:noFill/>
        </p:spPr>
        <p:txBody>
          <a:bodyPr wrap="square" rtlCol="0">
            <a:spAutoFit/>
          </a:bodyPr>
          <a:lstStyle/>
          <a:p>
            <a:r>
              <a:rPr lang="en-US" dirty="0">
                <a:solidFill>
                  <a:srgbClr val="0070C0"/>
                </a:solidFill>
              </a:rPr>
              <a:t>Time constraints</a:t>
            </a:r>
          </a:p>
        </p:txBody>
      </p:sp>
      <p:sp>
        <p:nvSpPr>
          <p:cNvPr id="9" name="TextBox 8"/>
          <p:cNvSpPr txBox="1"/>
          <p:nvPr/>
        </p:nvSpPr>
        <p:spPr>
          <a:xfrm>
            <a:off x="452582" y="92770"/>
            <a:ext cx="11333018" cy="369332"/>
          </a:xfrm>
          <a:prstGeom prst="rect">
            <a:avLst/>
          </a:prstGeom>
          <a:noFill/>
        </p:spPr>
        <p:txBody>
          <a:bodyPr wrap="square" rtlCol="0">
            <a:spAutoFit/>
          </a:bodyPr>
          <a:lstStyle/>
          <a:p>
            <a:r>
              <a:rPr lang="en-US" dirty="0">
                <a:sym typeface="Wingdings" panose="05000000000000000000" pitchFamily="2" charset="2"/>
              </a:rPr>
              <a:t>Part 1: Formulation</a:t>
            </a:r>
            <a:endParaRPr lang="en-US" dirty="0"/>
          </a:p>
        </p:txBody>
      </p:sp>
      <p:sp>
        <p:nvSpPr>
          <p:cNvPr id="17" name="内容占位符 2"/>
          <p:cNvSpPr txBox="1"/>
          <p:nvPr/>
        </p:nvSpPr>
        <p:spPr>
          <a:xfrm>
            <a:off x="154472" y="3180526"/>
            <a:ext cx="11029615" cy="2385266"/>
          </a:xfrm>
          <a:prstGeom prst="rect">
            <a:avLst/>
          </a:prstGeom>
        </p:spPr>
        <p:txBody>
          <a:bodyPr vert="horz" lIns="91440" tIns="45720" rIns="91440" bIns="45720" rtlCol="0" anchor="ctr">
            <a:normAutofit/>
          </a:bodyPr>
          <a:lstStyle>
            <a:lvl1pPr marL="306070" indent="-30607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p:txBody>
      </p:sp>
      <p:sp>
        <p:nvSpPr>
          <p:cNvPr id="6" name="文本框 5"/>
          <p:cNvSpPr txBox="1"/>
          <p:nvPr/>
        </p:nvSpPr>
        <p:spPr>
          <a:xfrm>
            <a:off x="1744909" y="1845313"/>
            <a:ext cx="2332139" cy="369332"/>
          </a:xfrm>
          <a:prstGeom prst="rect">
            <a:avLst/>
          </a:prstGeom>
          <a:noFill/>
        </p:spPr>
        <p:txBody>
          <a:bodyPr wrap="square" rtlCol="0">
            <a:spAutoFit/>
          </a:bodyPr>
          <a:lstStyle/>
          <a:p>
            <a:r>
              <a:rPr lang="en-US" altLang="zh-CN" dirty="0"/>
              <a:t>Objective function:</a:t>
            </a:r>
            <a:endParaRPr lang="zh-CN" altLang="en-US" dirty="0"/>
          </a:p>
        </p:txBody>
      </p:sp>
      <p:cxnSp>
        <p:nvCxnSpPr>
          <p:cNvPr id="4" name="Straight Connector 3">
            <a:extLst>
              <a:ext uri="{FF2B5EF4-FFF2-40B4-BE49-F238E27FC236}">
                <a16:creationId xmlns:a16="http://schemas.microsoft.com/office/drawing/2014/main" id="{A71FB043-E007-4617-A3F7-600C9002DE42}"/>
              </a:ext>
            </a:extLst>
          </p:cNvPr>
          <p:cNvCxnSpPr/>
          <p:nvPr/>
        </p:nvCxnSpPr>
        <p:spPr>
          <a:xfrm>
            <a:off x="4197927" y="4961392"/>
            <a:ext cx="330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D08907-8ADD-449F-A332-CFB9384C92ED}"/>
              </a:ext>
            </a:extLst>
          </p:cNvPr>
          <p:cNvCxnSpPr/>
          <p:nvPr/>
        </p:nvCxnSpPr>
        <p:spPr>
          <a:xfrm>
            <a:off x="4197927" y="5770498"/>
            <a:ext cx="3308466"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Recorded Sound">
            <a:hlinkClick r:id="" action="ppaction://media"/>
            <a:extLst>
              <a:ext uri="{FF2B5EF4-FFF2-40B4-BE49-F238E27FC236}">
                <a16:creationId xmlns:a16="http://schemas.microsoft.com/office/drawing/2014/main" id="{1A47521F-B48C-48DB-A4CD-7FE3E9ECF5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830" y="6370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cap="none" dirty="0"/>
              <a:t>Sample route assignments</a:t>
            </a:r>
            <a:endParaRPr lang="zh-CN" altLang="en-US" dirty="0"/>
          </a:p>
        </p:txBody>
      </p:sp>
      <p:pic>
        <p:nvPicPr>
          <p:cNvPr id="11" name="Picture 10" descr="A picture containing skiing&#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1579" y="2059873"/>
            <a:ext cx="4292076" cy="2849585"/>
          </a:xfrm>
          <a:prstGeom prst="rect">
            <a:avLst/>
          </a:prstGeom>
        </p:spPr>
      </p:pic>
      <p:sp>
        <p:nvSpPr>
          <p:cNvPr id="14" name="TextBox 13"/>
          <p:cNvSpPr txBox="1"/>
          <p:nvPr/>
        </p:nvSpPr>
        <p:spPr>
          <a:xfrm>
            <a:off x="1867280" y="5097239"/>
            <a:ext cx="3460673" cy="646331"/>
          </a:xfrm>
          <a:prstGeom prst="rect">
            <a:avLst/>
          </a:prstGeom>
          <a:noFill/>
        </p:spPr>
        <p:txBody>
          <a:bodyPr wrap="square" rtlCol="0">
            <a:spAutoFit/>
          </a:bodyPr>
          <a:lstStyle/>
          <a:p>
            <a:r>
              <a:rPr lang="en-US" dirty="0"/>
              <a:t>Route assignment for 6 clients</a:t>
            </a:r>
          </a:p>
          <a:p>
            <a:pPr algn="ctr"/>
            <a:r>
              <a:rPr lang="en-US" dirty="0"/>
              <a:t>Cost = $45</a:t>
            </a:r>
          </a:p>
        </p:txBody>
      </p:sp>
      <p:sp>
        <p:nvSpPr>
          <p:cNvPr id="17" name="TextBox 16"/>
          <p:cNvSpPr txBox="1"/>
          <p:nvPr/>
        </p:nvSpPr>
        <p:spPr>
          <a:xfrm>
            <a:off x="7093818" y="5094123"/>
            <a:ext cx="3629998" cy="646331"/>
          </a:xfrm>
          <a:prstGeom prst="rect">
            <a:avLst/>
          </a:prstGeom>
          <a:noFill/>
        </p:spPr>
        <p:txBody>
          <a:bodyPr wrap="square" rtlCol="0">
            <a:spAutoFit/>
          </a:bodyPr>
          <a:lstStyle/>
          <a:p>
            <a:r>
              <a:rPr lang="en-US" dirty="0"/>
              <a:t>Route assignment for 10 clients</a:t>
            </a:r>
          </a:p>
          <a:p>
            <a:pPr algn="ctr"/>
            <a:r>
              <a:rPr lang="en-US" dirty="0"/>
              <a:t>Cost = $81</a:t>
            </a:r>
          </a:p>
        </p:txBody>
      </p:sp>
      <p:sp>
        <p:nvSpPr>
          <p:cNvPr id="7" name="TextBox 6"/>
          <p:cNvSpPr txBox="1"/>
          <p:nvPr/>
        </p:nvSpPr>
        <p:spPr>
          <a:xfrm>
            <a:off x="452582" y="92770"/>
            <a:ext cx="11333018" cy="369332"/>
          </a:xfrm>
          <a:prstGeom prst="rect">
            <a:avLst/>
          </a:prstGeom>
          <a:noFill/>
        </p:spPr>
        <p:txBody>
          <a:bodyPr wrap="square" rtlCol="0">
            <a:spAutoFit/>
          </a:bodyPr>
          <a:lstStyle/>
          <a:p>
            <a:r>
              <a:rPr lang="en-US" dirty="0">
                <a:sym typeface="Wingdings" panose="05000000000000000000" pitchFamily="2" charset="2"/>
              </a:rPr>
              <a:t>Part 1: Visualisation</a:t>
            </a:r>
            <a:endParaRPr lang="en-US" dirty="0"/>
          </a:p>
        </p:txBody>
      </p:sp>
      <p:pic>
        <p:nvPicPr>
          <p:cNvPr id="4" name="Picture 3" descr="Chart, diagram&#10;&#10;Description automatically generated"/>
          <p:cNvPicPr>
            <a:picLocks noChangeAspect="1"/>
          </p:cNvPicPr>
          <p:nvPr/>
        </p:nvPicPr>
        <p:blipFill>
          <a:blip r:embed="rId6"/>
          <a:stretch>
            <a:fillRect/>
          </a:stretch>
        </p:blipFill>
        <p:spPr>
          <a:xfrm>
            <a:off x="6762779" y="2059872"/>
            <a:ext cx="4292076" cy="2849585"/>
          </a:xfrm>
          <a:prstGeom prst="rect">
            <a:avLst/>
          </a:prstGeom>
        </p:spPr>
      </p:pic>
      <p:pic>
        <p:nvPicPr>
          <p:cNvPr id="5" name="Recorded Sound">
            <a:hlinkClick r:id="" action="ppaction://media"/>
            <a:extLst>
              <a:ext uri="{FF2B5EF4-FFF2-40B4-BE49-F238E27FC236}">
                <a16:creationId xmlns:a16="http://schemas.microsoft.com/office/drawing/2014/main" id="{8CE7965F-3ED3-4ACE-B0F2-7A9904DC87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2582" y="92770"/>
            <a:ext cx="11333018" cy="369332"/>
          </a:xfrm>
          <a:prstGeom prst="rect">
            <a:avLst/>
          </a:prstGeom>
          <a:noFill/>
        </p:spPr>
        <p:txBody>
          <a:bodyPr wrap="square" rtlCol="0">
            <a:spAutoFit/>
          </a:bodyPr>
          <a:lstStyle/>
          <a:p>
            <a:r>
              <a:rPr lang="en-US" dirty="0">
                <a:sym typeface="Wingdings" panose="05000000000000000000" pitchFamily="2" charset="2"/>
              </a:rPr>
              <a:t>Part 2</a:t>
            </a:r>
            <a:endParaRPr lang="en-US" dirty="0"/>
          </a:p>
        </p:txBody>
      </p:sp>
      <p:sp>
        <p:nvSpPr>
          <p:cNvPr id="8" name="TextBox 7"/>
          <p:cNvSpPr txBox="1"/>
          <p:nvPr/>
        </p:nvSpPr>
        <p:spPr>
          <a:xfrm>
            <a:off x="581191" y="2828835"/>
            <a:ext cx="11029615" cy="1200329"/>
          </a:xfrm>
          <a:prstGeom prst="rect">
            <a:avLst/>
          </a:prstGeom>
          <a:noFill/>
        </p:spPr>
        <p:txBody>
          <a:bodyPr wrap="square" rtlCol="0">
            <a:spAutoFit/>
          </a:bodyPr>
          <a:lstStyle/>
          <a:p>
            <a:pPr algn="ctr"/>
            <a:r>
              <a:rPr lang="en-US" sz="7200" dirty="0">
                <a:solidFill>
                  <a:schemeClr val="accent1">
                    <a:lumMod val="75000"/>
                  </a:schemeClr>
                </a:solidFill>
              </a:rPr>
              <a:t>Extensions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cap="none" dirty="0"/>
              <a:t>Matheheuristic</a:t>
            </a:r>
            <a:endParaRPr lang="zh-CN" altLang="en-US" cap="none" dirty="0"/>
          </a:p>
        </p:txBody>
      </p:sp>
      <p:sp>
        <p:nvSpPr>
          <p:cNvPr id="6" name="Right Bracket 5"/>
          <p:cNvSpPr/>
          <p:nvPr/>
        </p:nvSpPr>
        <p:spPr>
          <a:xfrm>
            <a:off x="7979133" y="4134358"/>
            <a:ext cx="482022" cy="887582"/>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7" name="TextBox 6"/>
              <p:cNvSpPr txBox="1"/>
              <p:nvPr/>
            </p:nvSpPr>
            <p:spPr>
              <a:xfrm>
                <a:off x="8615847" y="4254983"/>
                <a:ext cx="2402431" cy="646331"/>
              </a:xfrm>
              <a:prstGeom prst="rect">
                <a:avLst/>
              </a:prstGeom>
              <a:noFill/>
            </p:spPr>
            <p:txBody>
              <a:bodyPr wrap="square" rtlCol="0">
                <a:spAutoFit/>
              </a:bodyPr>
              <a:lstStyle/>
              <a:p>
                <a:r>
                  <a:rPr lang="en-US" dirty="0">
                    <a:solidFill>
                      <a:schemeClr val="tx1">
                        <a:lumMod val="75000"/>
                        <a:lumOff val="25000"/>
                      </a:schemeClr>
                    </a:solidFill>
                  </a:rPr>
                  <a:t>Heuristic algorithm, </a:t>
                </a:r>
                <a14:m>
                  <m:oMath xmlns:m="http://schemas.openxmlformats.org/officeDocument/2006/math">
                    <m:r>
                      <a:rPr lang="en-US" b="0" i="1" smtClean="0">
                        <a:solidFill>
                          <a:schemeClr val="tx1">
                            <a:lumMod val="75000"/>
                            <a:lumOff val="25000"/>
                          </a:schemeClr>
                        </a:solidFill>
                        <a:latin typeface="Cambria Math" panose="02040503050406030204" pitchFamily="18" charset="0"/>
                      </a:rPr>
                      <m:t>𝑂</m:t>
                    </m:r>
                    <m:r>
                      <a:rPr lang="en-US" b="0" i="1" smtClean="0">
                        <a:solidFill>
                          <a:schemeClr val="tx1">
                            <a:lumMod val="75000"/>
                            <a:lumOff val="25000"/>
                          </a:schemeClr>
                        </a:solidFill>
                        <a:latin typeface="Cambria Math" panose="02040503050406030204" pitchFamily="18" charset="0"/>
                      </a:rPr>
                      <m:t>(</m:t>
                    </m:r>
                    <m:r>
                      <a:rPr lang="en-US" b="0" i="1" smtClean="0">
                        <a:solidFill>
                          <a:schemeClr val="tx1">
                            <a:lumMod val="75000"/>
                            <a:lumOff val="25000"/>
                          </a:schemeClr>
                        </a:solidFill>
                        <a:latin typeface="Cambria Math" panose="02040503050406030204" pitchFamily="18" charset="0"/>
                      </a:rPr>
                      <m:t>𝑄</m:t>
                    </m:r>
                    <m:r>
                      <a:rPr lang="en-US" b="0" i="1" smtClean="0">
                        <a:solidFill>
                          <a:schemeClr val="tx1">
                            <a:lumMod val="75000"/>
                            <a:lumOff val="25000"/>
                          </a:schemeClr>
                        </a:solidFill>
                        <a:latin typeface="Cambria Math" panose="02040503050406030204" pitchFamily="18" charset="0"/>
                      </a:rPr>
                      <m:t>|</m:t>
                    </m:r>
                    <m:r>
                      <a:rPr lang="en-US" b="0" i="1" smtClean="0">
                        <a:solidFill>
                          <a:schemeClr val="tx1">
                            <a:lumMod val="75000"/>
                            <a:lumOff val="25000"/>
                          </a:schemeClr>
                        </a:solidFill>
                        <a:latin typeface="Cambria Math" panose="02040503050406030204" pitchFamily="18" charset="0"/>
                      </a:rPr>
                      <m:t>𝑁</m:t>
                    </m:r>
                    <m:r>
                      <a:rPr lang="en-US" b="0" i="1" smtClean="0">
                        <a:solidFill>
                          <a:schemeClr val="tx1">
                            <a:lumMod val="75000"/>
                            <a:lumOff val="25000"/>
                          </a:schemeClr>
                        </a:solidFill>
                        <a:latin typeface="Cambria Math" panose="02040503050406030204" pitchFamily="18" charset="0"/>
                      </a:rPr>
                      <m:t>|)</m:t>
                    </m:r>
                  </m:oMath>
                </a14:m>
                <a:endParaRPr lang="en-US" dirty="0">
                  <a:solidFill>
                    <a:schemeClr val="tx1">
                      <a:lumMod val="75000"/>
                      <a:lumOff val="25000"/>
                    </a:schemeClr>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8615847" y="4254983"/>
                <a:ext cx="2402431" cy="646331"/>
              </a:xfrm>
              <a:prstGeom prst="rect">
                <a:avLst/>
              </a:prstGeom>
              <a:blipFill>
                <a:blip r:embed="rId5"/>
                <a:stretch>
                  <a:fillRect l="-2030" t="-4717" r="-1269" b="-7547"/>
                </a:stretch>
              </a:blipFill>
            </p:spPr>
            <p:txBody>
              <a:bodyPr/>
              <a:lstStyle/>
              <a:p>
                <a:r>
                  <a:rPr lang="en-US">
                    <a:noFill/>
                  </a:rPr>
                  <a:t> </a:t>
                </a:r>
              </a:p>
            </p:txBody>
          </p:sp>
        </mc:Fallback>
      </mc:AlternateContent>
      <p:sp>
        <p:nvSpPr>
          <p:cNvPr id="8" name="TextBox 7"/>
          <p:cNvSpPr txBox="1"/>
          <p:nvPr/>
        </p:nvSpPr>
        <p:spPr>
          <a:xfrm>
            <a:off x="452582" y="92770"/>
            <a:ext cx="11333018" cy="369332"/>
          </a:xfrm>
          <a:prstGeom prst="rect">
            <a:avLst/>
          </a:prstGeom>
          <a:noFill/>
        </p:spPr>
        <p:txBody>
          <a:bodyPr wrap="square" rtlCol="0">
            <a:spAutoFit/>
          </a:bodyPr>
          <a:lstStyle/>
          <a:p>
            <a:r>
              <a:rPr lang="en-US" dirty="0">
                <a:sym typeface="Wingdings" panose="05000000000000000000" pitchFamily="2" charset="2"/>
              </a:rPr>
              <a:t>Part 2.1: Matheheuristic</a:t>
            </a:r>
            <a:endParaRPr lang="en-US" dirty="0"/>
          </a:p>
        </p:txBody>
      </p:sp>
      <p:sp>
        <p:nvSpPr>
          <p:cNvPr id="9" name="Content Placeholder 4"/>
          <p:cNvSpPr txBox="1"/>
          <p:nvPr/>
        </p:nvSpPr>
        <p:spPr>
          <a:xfrm>
            <a:off x="581193" y="2317115"/>
            <a:ext cx="11029615" cy="3634486"/>
          </a:xfrm>
          <a:prstGeom prst="rect">
            <a:avLst/>
          </a:prstGeom>
        </p:spPr>
        <p:txBody>
          <a:bodyPr vert="horz" lIns="91440" tIns="45720" rIns="91440" bIns="45720" rtlCol="0" anchor="ctr">
            <a:normAutofit/>
          </a:bodyPr>
          <a:lstStyle>
            <a:lvl1pPr marL="306070" indent="-30607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sz="1800" b="1" dirty="0"/>
              <a:t>Motivation:</a:t>
            </a:r>
            <a:r>
              <a:rPr lang="en-US" altLang="zh-CN" sz="1800" dirty="0"/>
              <a:t> MIP model is optimal, but </a:t>
            </a:r>
            <a:r>
              <a:rPr lang="en-US" altLang="zh-CN" sz="1800" b="1" dirty="0">
                <a:solidFill>
                  <a:schemeClr val="accent2"/>
                </a:solidFill>
              </a:rPr>
              <a:t>slow</a:t>
            </a:r>
            <a:r>
              <a:rPr lang="en-US" altLang="zh-CN" sz="1800" dirty="0"/>
              <a:t> for larger problems.</a:t>
            </a:r>
          </a:p>
          <a:p>
            <a:pPr lvl="1"/>
            <a:r>
              <a:rPr lang="en-US" altLang="zh-CN" sz="1800" dirty="0"/>
              <a:t>Combine a faster heuristic algorithm with MIP.</a:t>
            </a:r>
          </a:p>
          <a:p>
            <a:r>
              <a:rPr lang="en-US" altLang="zh-CN" sz="1800" b="1" dirty="0"/>
              <a:t>Matheheuristic method:</a:t>
            </a:r>
          </a:p>
          <a:p>
            <a:pPr lvl="1"/>
            <a:r>
              <a:rPr lang="en-US" altLang="zh-CN" sz="1800" dirty="0"/>
              <a:t>Sort providers by hiring cost, then by available hour;</a:t>
            </a:r>
          </a:p>
          <a:p>
            <a:pPr lvl="1"/>
            <a:r>
              <a:rPr lang="en-US" altLang="zh-CN" sz="1800" dirty="0"/>
              <a:t>Sort clients by service starting time;</a:t>
            </a:r>
          </a:p>
          <a:p>
            <a:pPr lvl="1"/>
            <a:r>
              <a:rPr lang="en-US" altLang="zh-CN" sz="1800" dirty="0"/>
              <a:t>Iteratively assign clients to cheaper, early-starting providers.</a:t>
            </a:r>
          </a:p>
          <a:p>
            <a:pPr lvl="1"/>
            <a:endParaRPr lang="en-US" altLang="zh-CN" sz="1800" dirty="0"/>
          </a:p>
          <a:p>
            <a:pPr lvl="1"/>
            <a:r>
              <a:rPr lang="en-US" altLang="zh-CN" sz="1800" dirty="0"/>
              <a:t>Use as the initial solution for the MIP model.</a:t>
            </a:r>
          </a:p>
        </p:txBody>
      </p:sp>
      <p:pic>
        <p:nvPicPr>
          <p:cNvPr id="3" name="Recorded Sound">
            <a:hlinkClick r:id="" action="ppaction://media"/>
            <a:extLst>
              <a:ext uri="{FF2B5EF4-FFF2-40B4-BE49-F238E27FC236}">
                <a16:creationId xmlns:a16="http://schemas.microsoft.com/office/drawing/2014/main" id="{416F0FD3-AB02-4D15-89AE-38BF3CF75D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829" y="6377840"/>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line chart&#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857" y="875229"/>
            <a:ext cx="6960754" cy="4420078"/>
          </a:xfrm>
          <a:prstGeom prst="rect">
            <a:avLst/>
          </a:prstGeom>
        </p:spPr>
      </p:pic>
      <p:sp>
        <p:nvSpPr>
          <p:cNvPr id="19" name="TextBox 18"/>
          <p:cNvSpPr txBox="1"/>
          <p:nvPr/>
        </p:nvSpPr>
        <p:spPr>
          <a:xfrm>
            <a:off x="7552888" y="1624447"/>
            <a:ext cx="4580389" cy="34163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C00000"/>
                </a:solidFill>
              </a:rPr>
              <a:t>Matheheuristic</a:t>
            </a:r>
            <a:r>
              <a:rPr lang="en-US" dirty="0">
                <a:solidFill>
                  <a:schemeClr val="tx1">
                    <a:lumMod val="75000"/>
                    <a:lumOff val="25000"/>
                  </a:schemeClr>
                </a:solidFill>
              </a:rPr>
              <a:t>: fast and optimal;</a:t>
            </a:r>
          </a:p>
          <a:p>
            <a:pPr marL="285750" indent="-285750">
              <a:buFont typeface="Arial" panose="020B0604020202020204" pitchFamily="34" charset="0"/>
              <a:buChar char="•"/>
            </a:pPr>
            <a:r>
              <a:rPr lang="en-US" dirty="0">
                <a:solidFill>
                  <a:srgbClr val="0070C0"/>
                </a:solidFill>
              </a:rPr>
              <a:t>Heuristic</a:t>
            </a:r>
            <a:r>
              <a:rPr lang="en-US" dirty="0">
                <a:solidFill>
                  <a:schemeClr val="tx1">
                    <a:lumMod val="75000"/>
                    <a:lumOff val="25000"/>
                  </a:schemeClr>
                </a:solidFill>
              </a:rPr>
              <a:t>: fastest, but objective values are 0-17% higher;</a:t>
            </a:r>
          </a:p>
          <a:p>
            <a:pPr marL="285750" indent="-285750">
              <a:buFont typeface="Arial" panose="020B0604020202020204" pitchFamily="34" charset="0"/>
              <a:buChar char="•"/>
            </a:pPr>
            <a:r>
              <a:rPr lang="en-US" dirty="0">
                <a:solidFill>
                  <a:schemeClr val="tx1">
                    <a:lumMod val="75000"/>
                    <a:lumOff val="25000"/>
                  </a:schemeClr>
                </a:solidFill>
              </a:rPr>
              <a:t>MIP: terribly slow at large scale.</a:t>
            </a: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endParaRPr lang="en-US" dirty="0">
              <a:solidFill>
                <a:schemeClr val="tx1">
                  <a:lumMod val="75000"/>
                  <a:lumOff val="25000"/>
                </a:schemeClr>
              </a:solidFill>
            </a:endParaRPr>
          </a:p>
          <a:p>
            <a:pPr marL="285750" indent="-285750">
              <a:buFont typeface="Arial" panose="020B0604020202020204" pitchFamily="34" charset="0"/>
              <a:buChar char="•"/>
            </a:pPr>
            <a:r>
              <a:rPr lang="en-US" dirty="0">
                <a:solidFill>
                  <a:schemeClr val="tx1">
                    <a:lumMod val="75000"/>
                    <a:lumOff val="25000"/>
                  </a:schemeClr>
                </a:solidFill>
              </a:rPr>
              <a:t>For client set of </a:t>
            </a:r>
            <a:r>
              <a:rPr lang="en-US" b="1" dirty="0">
                <a:solidFill>
                  <a:schemeClr val="tx1">
                    <a:lumMod val="75000"/>
                    <a:lumOff val="25000"/>
                  </a:schemeClr>
                </a:solidFill>
              </a:rPr>
              <a:t>size 500</a:t>
            </a:r>
            <a:r>
              <a:rPr lang="en-US" dirty="0">
                <a:solidFill>
                  <a:schemeClr val="tx1">
                    <a:lumMod val="75000"/>
                    <a:lumOff val="25000"/>
                  </a:schemeClr>
                </a:solidFill>
              </a:rPr>
              <a:t>:</a:t>
            </a:r>
          </a:p>
          <a:p>
            <a:pPr marL="742950" lvl="1" indent="-285750">
              <a:buFont typeface="Arial" panose="020B0604020202020204" pitchFamily="34" charset="0"/>
              <a:buChar char="•"/>
            </a:pPr>
            <a:r>
              <a:rPr lang="en-US" dirty="0">
                <a:solidFill>
                  <a:schemeClr val="tx1">
                    <a:lumMod val="75000"/>
                    <a:lumOff val="25000"/>
                  </a:schemeClr>
                </a:solidFill>
              </a:rPr>
              <a:t>Heuristic: 1.300 seconds;</a:t>
            </a:r>
          </a:p>
          <a:p>
            <a:pPr marL="742950" lvl="1" indent="-285750">
              <a:buFont typeface="Arial" panose="020B0604020202020204" pitchFamily="34" charset="0"/>
              <a:buChar char="•"/>
            </a:pPr>
            <a:r>
              <a:rPr lang="en-US" dirty="0">
                <a:solidFill>
                  <a:schemeClr val="tx1">
                    <a:lumMod val="75000"/>
                    <a:lumOff val="25000"/>
                  </a:schemeClr>
                </a:solidFill>
              </a:rPr>
              <a:t>Matheheuristic: 25 hours (exp.);</a:t>
            </a:r>
          </a:p>
          <a:p>
            <a:pPr marL="742950" lvl="1" indent="-285750">
              <a:buFont typeface="Arial" panose="020B0604020202020204" pitchFamily="34" charset="0"/>
              <a:buChar char="•"/>
            </a:pPr>
            <a:r>
              <a:rPr lang="en-US" dirty="0">
                <a:solidFill>
                  <a:schemeClr val="tx1">
                    <a:lumMod val="75000"/>
                    <a:lumOff val="25000"/>
                  </a:schemeClr>
                </a:solidFill>
              </a:rPr>
              <a:t>MIP-Gurobi: 203 days (exp.).</a:t>
            </a:r>
          </a:p>
          <a:p>
            <a:pPr marL="285750" indent="-285750">
              <a:buFont typeface="Arial" panose="020B0604020202020204" pitchFamily="34" charset="0"/>
              <a:buChar char="•"/>
            </a:pPr>
            <a:endParaRPr lang="en-US" dirty="0">
              <a:solidFill>
                <a:schemeClr val="bg2">
                  <a:lumMod val="50000"/>
                </a:schemeClr>
              </a:solidFill>
            </a:endParaRPr>
          </a:p>
          <a:p>
            <a:pPr marL="285750" indent="-285750">
              <a:buFont typeface="Arial" panose="020B0604020202020204" pitchFamily="34" charset="0"/>
              <a:buChar char="•"/>
            </a:pPr>
            <a:endParaRPr lang="en-US" dirty="0">
              <a:solidFill>
                <a:schemeClr val="tx1">
                  <a:lumMod val="75000"/>
                  <a:lumOff val="25000"/>
                </a:schemeClr>
              </a:solidFill>
            </a:endParaRPr>
          </a:p>
        </p:txBody>
      </p:sp>
      <p:sp>
        <p:nvSpPr>
          <p:cNvPr id="24" name="TextBox 23"/>
          <p:cNvSpPr txBox="1"/>
          <p:nvPr/>
        </p:nvSpPr>
        <p:spPr>
          <a:xfrm>
            <a:off x="1176278" y="5571984"/>
            <a:ext cx="406727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1">
                    <a:lumMod val="50000"/>
                    <a:lumOff val="50000"/>
                  </a:schemeClr>
                </a:solidFill>
              </a:rPr>
              <a:t>Clients: randomly generated;</a:t>
            </a:r>
          </a:p>
          <a:p>
            <a:pPr marL="285750" indent="-285750">
              <a:buFont typeface="Arial" panose="020B0604020202020204" pitchFamily="34" charset="0"/>
              <a:buChar char="•"/>
            </a:pPr>
            <a:r>
              <a:rPr lang="en-US" sz="1600" dirty="0">
                <a:solidFill>
                  <a:schemeClr val="tx1">
                    <a:lumMod val="50000"/>
                    <a:lumOff val="50000"/>
                  </a:schemeClr>
                </a:solidFill>
              </a:rPr>
              <a:t>Providers: fixed with size 200;</a:t>
            </a:r>
          </a:p>
        </p:txBody>
      </p:sp>
      <p:sp>
        <p:nvSpPr>
          <p:cNvPr id="10" name="TextBox 9"/>
          <p:cNvSpPr txBox="1"/>
          <p:nvPr/>
        </p:nvSpPr>
        <p:spPr>
          <a:xfrm>
            <a:off x="452582" y="92770"/>
            <a:ext cx="11333018" cy="369332"/>
          </a:xfrm>
          <a:prstGeom prst="rect">
            <a:avLst/>
          </a:prstGeom>
          <a:noFill/>
        </p:spPr>
        <p:txBody>
          <a:bodyPr wrap="square" rtlCol="0">
            <a:spAutoFit/>
          </a:bodyPr>
          <a:lstStyle/>
          <a:p>
            <a:r>
              <a:rPr lang="en-US" dirty="0">
                <a:sym typeface="Wingdings" panose="05000000000000000000" pitchFamily="2" charset="2"/>
              </a:rPr>
              <a:t>Part 2.1: Comparison</a:t>
            </a:r>
            <a:endParaRPr lang="en-US" dirty="0"/>
          </a:p>
        </p:txBody>
      </p:sp>
      <p:pic>
        <p:nvPicPr>
          <p:cNvPr id="2" name="Recorded Sound">
            <a:hlinkClick r:id="" action="ppaction://media"/>
            <a:extLst>
              <a:ext uri="{FF2B5EF4-FFF2-40B4-BE49-F238E27FC236}">
                <a16:creationId xmlns:a16="http://schemas.microsoft.com/office/drawing/2014/main" id="{D9619DBD-D492-41B1-8B40-BC9ADD3838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597" y="6370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cap="none" dirty="0"/>
              <a:t>1. Hourly hiring cost of providers</a:t>
            </a:r>
            <a:endParaRPr lang="zh-CN" altLang="en-US" cap="none" dirty="0"/>
          </a:p>
        </p:txBody>
      </p:sp>
      <p:sp>
        <p:nvSpPr>
          <p:cNvPr id="8" name="TextBox 7"/>
          <p:cNvSpPr txBox="1"/>
          <p:nvPr/>
        </p:nvSpPr>
        <p:spPr>
          <a:xfrm>
            <a:off x="452582" y="92770"/>
            <a:ext cx="11333018" cy="369332"/>
          </a:xfrm>
          <a:prstGeom prst="rect">
            <a:avLst/>
          </a:prstGeom>
          <a:noFill/>
        </p:spPr>
        <p:txBody>
          <a:bodyPr wrap="square" rtlCol="0">
            <a:spAutoFit/>
          </a:bodyPr>
          <a:lstStyle/>
          <a:p>
            <a:r>
              <a:rPr lang="en-US" dirty="0">
                <a:sym typeface="Wingdings" panose="05000000000000000000" pitchFamily="2" charset="2"/>
              </a:rPr>
              <a:t>Part 2.2: Changing the objective</a:t>
            </a:r>
            <a:endParaRPr lang="en-US" dirty="0"/>
          </a:p>
        </p:txBody>
      </p:sp>
      <p:sp>
        <p:nvSpPr>
          <p:cNvPr id="9" name="Content Placeholder 4"/>
          <p:cNvSpPr txBox="1"/>
          <p:nvPr/>
        </p:nvSpPr>
        <p:spPr>
          <a:xfrm>
            <a:off x="581192" y="2340864"/>
            <a:ext cx="11029615" cy="4279392"/>
          </a:xfrm>
          <a:prstGeom prst="rect">
            <a:avLst/>
          </a:prstGeom>
        </p:spPr>
        <p:txBody>
          <a:bodyPr vert="horz" lIns="91440" tIns="45720" rIns="91440" bIns="45720" rtlCol="0" anchor="ctr">
            <a:normAutofit/>
          </a:bodyPr>
          <a:lstStyle>
            <a:lvl1pPr marL="306070" indent="-30607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29920" indent="-30607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899795" indent="-26987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60"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105" indent="-234315"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89992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27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9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715"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b="1" dirty="0"/>
              <a:t>Objective</a:t>
            </a:r>
            <a:r>
              <a:rPr lang="en-US" altLang="zh-CN" sz="1800" dirty="0"/>
              <a:t>: minimize the total hiring cost where providers are paid by the # worked hours </a:t>
            </a:r>
          </a:p>
          <a:p>
            <a:r>
              <a:rPr lang="en-US" altLang="zh-CN" sz="1800" b="1" dirty="0"/>
              <a:t>Realistic</a:t>
            </a:r>
            <a:r>
              <a:rPr lang="en-US" altLang="zh-CN" sz="1800" dirty="0"/>
              <a:t>: prefer routes with less waiting time</a:t>
            </a:r>
          </a:p>
          <a:p>
            <a:endParaRPr lang="en-US" altLang="zh-CN" sz="1800" dirty="0"/>
          </a:p>
        </p:txBody>
      </p:sp>
      <p:pic>
        <p:nvPicPr>
          <p:cNvPr id="10" name="Picture 9"/>
          <p:cNvPicPr>
            <a:picLocks noChangeAspect="1"/>
          </p:cNvPicPr>
          <p:nvPr/>
        </p:nvPicPr>
        <p:blipFill>
          <a:blip r:embed="rId5"/>
          <a:stretch>
            <a:fillRect/>
          </a:stretch>
        </p:blipFill>
        <p:spPr>
          <a:xfrm>
            <a:off x="2018578" y="2340864"/>
            <a:ext cx="8201025" cy="942975"/>
          </a:xfrm>
          <a:prstGeom prst="rect">
            <a:avLst/>
          </a:prstGeom>
        </p:spPr>
      </p:pic>
      <p:sp>
        <p:nvSpPr>
          <p:cNvPr id="11" name="Right Bracket 10"/>
          <p:cNvSpPr/>
          <p:nvPr/>
        </p:nvSpPr>
        <p:spPr>
          <a:xfrm rot="5400000">
            <a:off x="6693658" y="1316984"/>
            <a:ext cx="1298666" cy="504067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2" name="TextBox 11"/>
          <p:cNvSpPr txBox="1"/>
          <p:nvPr/>
        </p:nvSpPr>
        <p:spPr>
          <a:xfrm>
            <a:off x="6388608" y="4567312"/>
            <a:ext cx="1914144" cy="369332"/>
          </a:xfrm>
          <a:prstGeom prst="rect">
            <a:avLst/>
          </a:prstGeom>
          <a:noFill/>
        </p:spPr>
        <p:txBody>
          <a:bodyPr wrap="square" rtlCol="0">
            <a:spAutoFit/>
          </a:bodyPr>
          <a:lstStyle/>
          <a:p>
            <a:r>
              <a:rPr lang="en-US" dirty="0"/>
              <a:t># worked hours</a:t>
            </a:r>
          </a:p>
        </p:txBody>
      </p:sp>
      <p:sp>
        <p:nvSpPr>
          <p:cNvPr id="13" name="Right Bracket 12"/>
          <p:cNvSpPr/>
          <p:nvPr/>
        </p:nvSpPr>
        <p:spPr>
          <a:xfrm rot="5400000">
            <a:off x="8297787" y="1986523"/>
            <a:ext cx="382143" cy="2212490"/>
          </a:xfrm>
          <a:prstGeom prst="rightBracket">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4" name="TextBox 13"/>
          <p:cNvSpPr txBox="1"/>
          <p:nvPr/>
        </p:nvSpPr>
        <p:spPr>
          <a:xfrm>
            <a:off x="7531786" y="3320465"/>
            <a:ext cx="1914144" cy="369332"/>
          </a:xfrm>
          <a:prstGeom prst="rect">
            <a:avLst/>
          </a:prstGeom>
          <a:noFill/>
        </p:spPr>
        <p:txBody>
          <a:bodyPr wrap="square" rtlCol="0">
            <a:spAutoFit/>
          </a:bodyPr>
          <a:lstStyle/>
          <a:p>
            <a:r>
              <a:rPr lang="en-US" dirty="0">
                <a:solidFill>
                  <a:srgbClr val="C00000"/>
                </a:solidFill>
              </a:rPr>
              <a:t># hours waited</a:t>
            </a:r>
          </a:p>
        </p:txBody>
      </p:sp>
      <p:sp>
        <p:nvSpPr>
          <p:cNvPr id="15" name="Right Bracket 14"/>
          <p:cNvSpPr/>
          <p:nvPr/>
        </p:nvSpPr>
        <p:spPr>
          <a:xfrm rot="5400000">
            <a:off x="6286051" y="2782064"/>
            <a:ext cx="374185" cy="613449"/>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6" name="TextBox 15"/>
          <p:cNvSpPr txBox="1"/>
          <p:nvPr/>
        </p:nvSpPr>
        <p:spPr>
          <a:xfrm>
            <a:off x="5961020" y="3292316"/>
            <a:ext cx="1214493" cy="923330"/>
          </a:xfrm>
          <a:prstGeom prst="rect">
            <a:avLst/>
          </a:prstGeom>
          <a:noFill/>
        </p:spPr>
        <p:txBody>
          <a:bodyPr wrap="square" rtlCol="0">
            <a:spAutoFit/>
          </a:bodyPr>
          <a:lstStyle/>
          <a:p>
            <a:r>
              <a:rPr lang="en-US" dirty="0"/>
              <a:t># hours travelled &amp; served</a:t>
            </a:r>
          </a:p>
        </p:txBody>
      </p:sp>
      <p:pic>
        <p:nvPicPr>
          <p:cNvPr id="4" name="Recorded Sound">
            <a:hlinkClick r:id="" action="ppaction://media"/>
            <a:extLst>
              <a:ext uri="{FF2B5EF4-FFF2-40B4-BE49-F238E27FC236}">
                <a16:creationId xmlns:a16="http://schemas.microsoft.com/office/drawing/2014/main" id="{0342CDDA-B50F-489D-B2D7-8440F8ED11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087" y="6370637"/>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vidend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ividend">
      <a:majorFont>
        <a:latin typeface="Univers Condensed"/>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Univers"/>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1833</Words>
  <Application>Microsoft Office PowerPoint</Application>
  <PresentationFormat>Widescreen</PresentationFormat>
  <Paragraphs>243</Paragraphs>
  <Slides>24</Slides>
  <Notes>14</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Univers</vt:lpstr>
      <vt:lpstr>Univers Condensed</vt:lpstr>
      <vt:lpstr>Wingdings 2</vt:lpstr>
      <vt:lpstr>DividendVTI</vt:lpstr>
      <vt:lpstr>PowerPoint Presentation</vt:lpstr>
      <vt:lpstr>PowerPoint Presentation</vt:lpstr>
      <vt:lpstr>MIP model</vt:lpstr>
      <vt:lpstr>MIP model</vt:lpstr>
      <vt:lpstr>Sample route assignments</vt:lpstr>
      <vt:lpstr>PowerPoint Presentation</vt:lpstr>
      <vt:lpstr>Matheheuristic</vt:lpstr>
      <vt:lpstr>PowerPoint Presentation</vt:lpstr>
      <vt:lpstr>1. Hourly hiring cost of providers</vt:lpstr>
      <vt:lpstr>Improved route assignment</vt:lpstr>
      <vt:lpstr>2. Penalty for late arrivals</vt:lpstr>
      <vt:lpstr>2. Penalizing late arrivals</vt:lpstr>
      <vt:lpstr>PowerPoint Presentation</vt:lpstr>
      <vt:lpstr>Sample route assignments</vt:lpstr>
      <vt:lpstr>3. Multiple-Services for clients</vt:lpstr>
      <vt:lpstr>PowerPoint Presentation</vt:lpstr>
      <vt:lpstr>3. Multiple-Services for clients</vt:lpstr>
      <vt:lpstr>3. Multiple-Services for clients</vt:lpstr>
      <vt:lpstr>3. Multiple-Services for clients</vt:lpstr>
      <vt:lpstr>PowerPoint Presentation</vt:lpstr>
      <vt:lpstr>Improvements</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Gyu Hwan Park</cp:lastModifiedBy>
  <cp:revision>18</cp:revision>
  <dcterms:modified xsi:type="dcterms:W3CDTF">2021-05-18T02:49:05Z</dcterms:modified>
</cp:coreProperties>
</file>